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4" r:id="rId2"/>
    <p:sldId id="325" r:id="rId3"/>
    <p:sldId id="326" r:id="rId4"/>
    <p:sldId id="266" r:id="rId5"/>
    <p:sldId id="328" r:id="rId6"/>
    <p:sldId id="333" r:id="rId7"/>
    <p:sldId id="364" r:id="rId8"/>
    <p:sldId id="365" r:id="rId9"/>
    <p:sldId id="292" r:id="rId10"/>
    <p:sldId id="332" r:id="rId11"/>
    <p:sldId id="366" r:id="rId12"/>
    <p:sldId id="359" r:id="rId13"/>
    <p:sldId id="367" r:id="rId14"/>
    <p:sldId id="337" r:id="rId15"/>
    <p:sldId id="335" r:id="rId16"/>
    <p:sldId id="336" r:id="rId17"/>
    <p:sldId id="339" r:id="rId18"/>
    <p:sldId id="340" r:id="rId19"/>
    <p:sldId id="368" r:id="rId20"/>
    <p:sldId id="341" r:id="rId21"/>
    <p:sldId id="302" r:id="rId22"/>
    <p:sldId id="344" r:id="rId23"/>
    <p:sldId id="343" r:id="rId24"/>
    <p:sldId id="345" r:id="rId25"/>
    <p:sldId id="360" r:id="rId26"/>
    <p:sldId id="404" r:id="rId27"/>
    <p:sldId id="304" r:id="rId28"/>
    <p:sldId id="347" r:id="rId29"/>
    <p:sldId id="305" r:id="rId30"/>
    <p:sldId id="348" r:id="rId31"/>
    <p:sldId id="350" r:id="rId32"/>
    <p:sldId id="349" r:id="rId33"/>
    <p:sldId id="306" r:id="rId34"/>
    <p:sldId id="351" r:id="rId35"/>
    <p:sldId id="352" r:id="rId36"/>
    <p:sldId id="320" r:id="rId37"/>
    <p:sldId id="353" r:id="rId38"/>
    <p:sldId id="356" r:id="rId39"/>
    <p:sldId id="355" r:id="rId40"/>
    <p:sldId id="370" r:id="rId41"/>
    <p:sldId id="322" r:id="rId42"/>
    <p:sldId id="357" r:id="rId43"/>
    <p:sldId id="361" r:id="rId44"/>
    <p:sldId id="362" r:id="rId45"/>
    <p:sldId id="267" r:id="rId4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38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59" autoAdjust="0"/>
    <p:restoredTop sz="94660"/>
  </p:normalViewPr>
  <p:slideViewPr>
    <p:cSldViewPr snapToGrid="0" showGuides="1">
      <p:cViewPr varScale="1">
        <p:scale>
          <a:sx n="83" d="100"/>
          <a:sy n="83" d="100"/>
        </p:scale>
        <p:origin x="-624" y="-58"/>
      </p:cViewPr>
      <p:guideLst>
        <p:guide orient="horz" pos="1418"/>
        <p:guide pos="38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8FEF0BB-3B83-4048-81EB-F41031A5D8EB}" type="datetimeFigureOut">
              <a:rPr lang="zh-CN" altLang="en-US" smtClean="0"/>
              <a:t>2020/6/4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CE60E3-51AA-4FB1-871C-205E4F1EA730}"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A8FEF0BB-3B83-4048-81EB-F41031A5D8EB}" type="datetimeFigureOut">
              <a:rPr lang="zh-CN" altLang="en-US" smtClean="0"/>
              <a:t>2020/6/4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CE60E3-51AA-4FB1-871C-205E4F1EA730}"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A8FEF0BB-3B83-4048-81EB-F41031A5D8EB}" type="datetimeFigureOut">
              <a:rPr lang="zh-CN" altLang="en-US" smtClean="0"/>
              <a:t>2020/6/4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CE60E3-51AA-4FB1-871C-205E4F1EA730}"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A8FEF0BB-3B83-4048-81EB-F41031A5D8EB}" type="datetimeFigureOut">
              <a:rPr lang="zh-CN" altLang="en-US" smtClean="0"/>
              <a:t>2020/6/4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CE60E3-51AA-4FB1-871C-205E4F1EA730}"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8FEF0BB-3B83-4048-81EB-F41031A5D8EB}" type="datetimeFigureOut">
              <a:rPr lang="zh-CN" altLang="en-US" smtClean="0"/>
              <a:t>2020/6/4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CE60E3-51AA-4FB1-871C-205E4F1EA730}"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A8FEF0BB-3B83-4048-81EB-F41031A5D8EB}" type="datetimeFigureOut">
              <a:rPr lang="zh-CN" altLang="en-US" smtClean="0"/>
              <a:t>2020/6/4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3CE60E3-51AA-4FB1-871C-205E4F1EA730}"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A8FEF0BB-3B83-4048-81EB-F41031A5D8EB}" type="datetimeFigureOut">
              <a:rPr lang="zh-CN" altLang="en-US" smtClean="0"/>
              <a:t>2020/6/4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3CE60E3-51AA-4FB1-871C-205E4F1EA730}"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8FEF0BB-3B83-4048-81EB-F41031A5D8EB}" type="datetimeFigureOut">
              <a:rPr lang="zh-CN" altLang="en-US" smtClean="0"/>
              <a:t>2020/6/4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3CE60E3-51AA-4FB1-871C-205E4F1EA730}"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8FEF0BB-3B83-4048-81EB-F41031A5D8EB}" type="datetimeFigureOut">
              <a:rPr lang="zh-CN" altLang="en-US" smtClean="0"/>
              <a:t>2020/6/4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3CE60E3-51AA-4FB1-871C-205E4F1EA730}"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8FEF0BB-3B83-4048-81EB-F41031A5D8EB}" type="datetimeFigureOut">
              <a:rPr lang="zh-CN" altLang="en-US" smtClean="0"/>
              <a:t>2020/6/4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3CE60E3-51AA-4FB1-871C-205E4F1EA730}"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8FEF0BB-3B83-4048-81EB-F41031A5D8EB}" type="datetimeFigureOut">
              <a:rPr lang="zh-CN" altLang="en-US" smtClean="0"/>
              <a:t>2020/6/4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3CE60E3-51AA-4FB1-871C-205E4F1EA73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FEF0BB-3B83-4048-81EB-F41031A5D8EB}" type="datetimeFigureOut">
              <a:rPr lang="zh-CN" altLang="en-US" smtClean="0"/>
              <a:t>2020/6/4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E60E3-51AA-4FB1-871C-205E4F1EA73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C:\Users\hp-np\Pictures\562.jpg562"/>
          <p:cNvPicPr>
            <a:picLocks noChangeAspect="1"/>
          </p:cNvPicPr>
          <p:nvPr/>
        </p:nvPicPr>
        <p:blipFill rotWithShape="1">
          <a:blip r:embed="rId2"/>
          <a:srcRect/>
          <a:stretch>
            <a:fillRect/>
          </a:stretch>
        </p:blipFill>
        <p:spPr>
          <a:xfrm>
            <a:off x="0" y="0"/>
            <a:ext cx="12207240" cy="6858000"/>
          </a:xfrm>
          <a:prstGeom prst="rect">
            <a:avLst/>
          </a:prstGeom>
        </p:spPr>
      </p:pic>
      <p:sp>
        <p:nvSpPr>
          <p:cNvPr id="2" name="矩形 1"/>
          <p:cNvSpPr/>
          <p:nvPr/>
        </p:nvSpPr>
        <p:spPr>
          <a:xfrm>
            <a:off x="0" y="24484"/>
            <a:ext cx="12192001" cy="6840414"/>
          </a:xfrm>
          <a:prstGeom prst="rect">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3" name="组合 132"/>
          <p:cNvGrpSpPr/>
          <p:nvPr/>
        </p:nvGrpSpPr>
        <p:grpSpPr>
          <a:xfrm>
            <a:off x="1474148" y="2883725"/>
            <a:ext cx="7160131" cy="914088"/>
            <a:chOff x="1915965" y="1858211"/>
            <a:chExt cx="8862956" cy="1160263"/>
          </a:xfrm>
        </p:grpSpPr>
        <p:sp>
          <p:nvSpPr>
            <p:cNvPr id="134" name="矩形 133"/>
            <p:cNvSpPr/>
            <p:nvPr/>
          </p:nvSpPr>
          <p:spPr>
            <a:xfrm>
              <a:off x="1915965" y="1864267"/>
              <a:ext cx="1139690" cy="1139693"/>
            </a:xfrm>
            <a:prstGeom prst="rect">
              <a:avLst/>
            </a:prstGeom>
            <a:noFill/>
            <a:ln w="28575">
              <a:solidFill>
                <a:srgbClr val="E03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1200" cap="none" spc="0" normalizeH="0" baseline="0" noProof="0">
                <a:ln>
                  <a:noFill/>
                </a:ln>
                <a:solidFill>
                  <a:srgbClr val="FFFFFF"/>
                </a:solidFill>
                <a:effectLst/>
                <a:uLnTx/>
                <a:uFillTx/>
                <a:latin typeface="Impact" panose="020B0806030902050204"/>
                <a:ea typeface="微软雅黑" panose="020B0503020204020204" charset="-122"/>
                <a:cs typeface="+mn-cs"/>
              </a:endParaRPr>
            </a:p>
          </p:txBody>
        </p:sp>
        <p:cxnSp>
          <p:nvCxnSpPr>
            <p:cNvPr id="135" name="直接连接符 134"/>
            <p:cNvCxnSpPr>
              <a:stCxn id="134" idx="0"/>
            </p:cNvCxnSpPr>
            <p:nvPr/>
          </p:nvCxnSpPr>
          <p:spPr>
            <a:xfrm>
              <a:off x="2485810" y="1864267"/>
              <a:ext cx="3615" cy="1139693"/>
            </a:xfrm>
            <a:prstGeom prst="line">
              <a:avLst/>
            </a:prstGeom>
            <a:ln w="19050">
              <a:solidFill>
                <a:srgbClr val="E03837"/>
              </a:solidFill>
              <a:prstDash val="dash"/>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1915965" y="2430503"/>
              <a:ext cx="1139690" cy="1"/>
            </a:xfrm>
            <a:prstGeom prst="line">
              <a:avLst/>
            </a:prstGeom>
            <a:ln w="19050">
              <a:solidFill>
                <a:srgbClr val="E03837"/>
              </a:solidFill>
              <a:prstDash val="dash"/>
            </a:ln>
          </p:spPr>
          <p:style>
            <a:lnRef idx="1">
              <a:schemeClr val="accent1"/>
            </a:lnRef>
            <a:fillRef idx="0">
              <a:schemeClr val="accent1"/>
            </a:fillRef>
            <a:effectRef idx="0">
              <a:schemeClr val="accent1"/>
            </a:effectRef>
            <a:fontRef idx="minor">
              <a:schemeClr val="tx1"/>
            </a:fontRef>
          </p:style>
        </p:cxnSp>
        <p:sp>
          <p:nvSpPr>
            <p:cNvPr id="137" name="文本框 136"/>
            <p:cNvSpPr txBox="1"/>
            <p:nvPr/>
          </p:nvSpPr>
          <p:spPr>
            <a:xfrm>
              <a:off x="2060308" y="1909852"/>
              <a:ext cx="851003" cy="1054795"/>
            </a:xfrm>
            <a:prstGeom prst="rect">
              <a:avLst/>
            </a:prstGeom>
            <a:noFill/>
          </p:spPr>
          <p:txBody>
            <a:bodyPr wrap="square" rtlCol="0">
              <a:spAutoFit/>
            </a:bodyPr>
            <a:lstStyle/>
            <a:p>
              <a:pPr algn="ctr"/>
              <a:r>
                <a:rPr lang="zh-CN" altLang="en-US" sz="4800" b="1" dirty="0">
                  <a:solidFill>
                    <a:schemeClr val="tx1">
                      <a:lumMod val="75000"/>
                      <a:lumOff val="25000"/>
                    </a:schemeClr>
                  </a:solidFill>
                  <a:latin typeface="思源黑体 CN Regular" panose="020B0500000000000000" pitchFamily="34" charset="-122"/>
                  <a:ea typeface="思源黑体 CN Regular" panose="020B0500000000000000" pitchFamily="34" charset="-122"/>
                </a:rPr>
                <a:t>广</a:t>
              </a:r>
            </a:p>
          </p:txBody>
        </p:sp>
        <p:sp>
          <p:nvSpPr>
            <p:cNvPr id="138" name="矩形 137"/>
            <p:cNvSpPr/>
            <p:nvPr/>
          </p:nvSpPr>
          <p:spPr>
            <a:xfrm>
              <a:off x="3192470" y="1867295"/>
              <a:ext cx="1139690" cy="1139693"/>
            </a:xfrm>
            <a:prstGeom prst="rect">
              <a:avLst/>
            </a:prstGeom>
            <a:noFill/>
            <a:ln w="28575">
              <a:solidFill>
                <a:srgbClr val="E03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1200" cap="none" spc="0" normalizeH="0" baseline="0" noProof="0">
                <a:ln>
                  <a:noFill/>
                </a:ln>
                <a:solidFill>
                  <a:srgbClr val="FFFFFF"/>
                </a:solidFill>
                <a:effectLst/>
                <a:uLnTx/>
                <a:uFillTx/>
                <a:latin typeface="Impact" panose="020B0806030902050204"/>
                <a:ea typeface="微软雅黑" panose="020B0503020204020204" charset="-122"/>
                <a:cs typeface="+mn-cs"/>
              </a:endParaRPr>
            </a:p>
          </p:txBody>
        </p:sp>
        <p:cxnSp>
          <p:nvCxnSpPr>
            <p:cNvPr id="139" name="直接连接符 138"/>
            <p:cNvCxnSpPr>
              <a:stCxn id="138" idx="0"/>
            </p:cNvCxnSpPr>
            <p:nvPr/>
          </p:nvCxnSpPr>
          <p:spPr>
            <a:xfrm>
              <a:off x="3762315" y="1867295"/>
              <a:ext cx="3615" cy="1139693"/>
            </a:xfrm>
            <a:prstGeom prst="line">
              <a:avLst/>
            </a:prstGeom>
            <a:ln w="19050">
              <a:solidFill>
                <a:srgbClr val="E03837"/>
              </a:solidFill>
              <a:prstDash val="dash"/>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a:off x="3192470" y="2433531"/>
              <a:ext cx="1139690" cy="1"/>
            </a:xfrm>
            <a:prstGeom prst="line">
              <a:avLst/>
            </a:prstGeom>
            <a:ln w="19050">
              <a:solidFill>
                <a:srgbClr val="E03837"/>
              </a:solidFill>
              <a:prstDash val="dash"/>
            </a:ln>
          </p:spPr>
          <p:style>
            <a:lnRef idx="1">
              <a:schemeClr val="accent1"/>
            </a:lnRef>
            <a:fillRef idx="0">
              <a:schemeClr val="accent1"/>
            </a:fillRef>
            <a:effectRef idx="0">
              <a:schemeClr val="accent1"/>
            </a:effectRef>
            <a:fontRef idx="minor">
              <a:schemeClr val="tx1"/>
            </a:fontRef>
          </p:style>
        </p:cxnSp>
        <p:sp>
          <p:nvSpPr>
            <p:cNvPr id="141" name="文本框 140"/>
            <p:cNvSpPr txBox="1"/>
            <p:nvPr/>
          </p:nvSpPr>
          <p:spPr>
            <a:xfrm>
              <a:off x="3336813" y="1924040"/>
              <a:ext cx="851003" cy="1054795"/>
            </a:xfrm>
            <a:prstGeom prst="rect">
              <a:avLst/>
            </a:prstGeom>
            <a:noFill/>
          </p:spPr>
          <p:txBody>
            <a:bodyPr wrap="square" rtlCol="0">
              <a:spAutoFit/>
            </a:bodyPr>
            <a:lstStyle/>
            <a:p>
              <a:pPr algn="ctr"/>
              <a:r>
                <a:rPr lang="zh-CN" altLang="en-US" sz="4800" b="1" dirty="0">
                  <a:solidFill>
                    <a:schemeClr val="tx1">
                      <a:lumMod val="75000"/>
                      <a:lumOff val="25000"/>
                    </a:schemeClr>
                  </a:solidFill>
                  <a:latin typeface="思源黑体 CN Regular" panose="020B0500000000000000" pitchFamily="34" charset="-122"/>
                  <a:ea typeface="思源黑体 CN Regular" panose="020B0500000000000000" pitchFamily="34" charset="-122"/>
                </a:rPr>
                <a:t>东</a:t>
              </a:r>
            </a:p>
          </p:txBody>
        </p:sp>
        <p:sp>
          <p:nvSpPr>
            <p:cNvPr id="142" name="矩形 141"/>
            <p:cNvSpPr/>
            <p:nvPr/>
          </p:nvSpPr>
          <p:spPr>
            <a:xfrm>
              <a:off x="4479811" y="1875753"/>
              <a:ext cx="1139690" cy="1139693"/>
            </a:xfrm>
            <a:prstGeom prst="rect">
              <a:avLst/>
            </a:prstGeom>
            <a:noFill/>
            <a:ln w="28575">
              <a:solidFill>
                <a:srgbClr val="E03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1200" cap="none" spc="0" normalizeH="0" baseline="0" noProof="0">
                <a:ln>
                  <a:noFill/>
                </a:ln>
                <a:solidFill>
                  <a:srgbClr val="FFFFFF"/>
                </a:solidFill>
                <a:effectLst/>
                <a:uLnTx/>
                <a:uFillTx/>
                <a:latin typeface="Impact" panose="020B0806030902050204"/>
                <a:ea typeface="微软雅黑" panose="020B0503020204020204" charset="-122"/>
                <a:cs typeface="+mn-cs"/>
              </a:endParaRPr>
            </a:p>
          </p:txBody>
        </p:sp>
        <p:cxnSp>
          <p:nvCxnSpPr>
            <p:cNvPr id="143" name="直接连接符 142"/>
            <p:cNvCxnSpPr>
              <a:stCxn id="142" idx="0"/>
            </p:cNvCxnSpPr>
            <p:nvPr/>
          </p:nvCxnSpPr>
          <p:spPr>
            <a:xfrm>
              <a:off x="5049656" y="1875753"/>
              <a:ext cx="3615" cy="1139693"/>
            </a:xfrm>
            <a:prstGeom prst="line">
              <a:avLst/>
            </a:prstGeom>
            <a:ln w="19050">
              <a:solidFill>
                <a:srgbClr val="E03837"/>
              </a:solidFill>
              <a:prstDash val="dash"/>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a:off x="4479811" y="2441989"/>
              <a:ext cx="1139690" cy="1"/>
            </a:xfrm>
            <a:prstGeom prst="line">
              <a:avLst/>
            </a:prstGeom>
            <a:ln w="19050">
              <a:solidFill>
                <a:srgbClr val="E03837"/>
              </a:solidFill>
              <a:prstDash val="dash"/>
            </a:ln>
          </p:spPr>
          <p:style>
            <a:lnRef idx="1">
              <a:schemeClr val="accent1"/>
            </a:lnRef>
            <a:fillRef idx="0">
              <a:schemeClr val="accent1"/>
            </a:fillRef>
            <a:effectRef idx="0">
              <a:schemeClr val="accent1"/>
            </a:effectRef>
            <a:fontRef idx="minor">
              <a:schemeClr val="tx1"/>
            </a:fontRef>
          </p:style>
        </p:cxnSp>
        <p:sp>
          <p:nvSpPr>
            <p:cNvPr id="145" name="文本框 144"/>
            <p:cNvSpPr txBox="1"/>
            <p:nvPr/>
          </p:nvSpPr>
          <p:spPr>
            <a:xfrm>
              <a:off x="4624154" y="1932497"/>
              <a:ext cx="851003" cy="1054795"/>
            </a:xfrm>
            <a:prstGeom prst="rect">
              <a:avLst/>
            </a:prstGeom>
            <a:noFill/>
          </p:spPr>
          <p:txBody>
            <a:bodyPr wrap="square" rtlCol="0">
              <a:spAutoFit/>
            </a:bodyPr>
            <a:lstStyle/>
            <a:p>
              <a:pPr algn="ctr"/>
              <a:r>
                <a:rPr lang="zh-CN" altLang="en-US" sz="4800" b="1" dirty="0">
                  <a:solidFill>
                    <a:schemeClr val="tx1">
                      <a:lumMod val="75000"/>
                      <a:lumOff val="25000"/>
                    </a:schemeClr>
                  </a:solidFill>
                  <a:latin typeface="思源黑体 CN Regular" panose="020B0500000000000000" pitchFamily="34" charset="-122"/>
                  <a:ea typeface="思源黑体 CN Regular" panose="020B0500000000000000" pitchFamily="34" charset="-122"/>
                </a:rPr>
                <a:t>省</a:t>
              </a:r>
            </a:p>
          </p:txBody>
        </p:sp>
        <p:sp>
          <p:nvSpPr>
            <p:cNvPr id="146" name="矩形 145"/>
            <p:cNvSpPr/>
            <p:nvPr/>
          </p:nvSpPr>
          <p:spPr>
            <a:xfrm>
              <a:off x="5756316" y="1878781"/>
              <a:ext cx="1139690" cy="1139693"/>
            </a:xfrm>
            <a:prstGeom prst="rect">
              <a:avLst/>
            </a:prstGeom>
            <a:noFill/>
            <a:ln w="28575">
              <a:solidFill>
                <a:srgbClr val="E03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1200" cap="none" spc="0" normalizeH="0" baseline="0" noProof="0">
                <a:ln>
                  <a:noFill/>
                </a:ln>
                <a:solidFill>
                  <a:srgbClr val="FFFFFF"/>
                </a:solidFill>
                <a:effectLst/>
                <a:uLnTx/>
                <a:uFillTx/>
                <a:latin typeface="Impact" panose="020B0806030902050204"/>
                <a:ea typeface="微软雅黑" panose="020B0503020204020204" charset="-122"/>
                <a:cs typeface="+mn-cs"/>
              </a:endParaRPr>
            </a:p>
          </p:txBody>
        </p:sp>
        <p:cxnSp>
          <p:nvCxnSpPr>
            <p:cNvPr id="147" name="直接连接符 146"/>
            <p:cNvCxnSpPr>
              <a:stCxn id="146" idx="0"/>
            </p:cNvCxnSpPr>
            <p:nvPr/>
          </p:nvCxnSpPr>
          <p:spPr>
            <a:xfrm>
              <a:off x="6326161" y="1878781"/>
              <a:ext cx="3615" cy="1139693"/>
            </a:xfrm>
            <a:prstGeom prst="line">
              <a:avLst/>
            </a:prstGeom>
            <a:ln w="19050">
              <a:solidFill>
                <a:srgbClr val="E03837"/>
              </a:solidFill>
              <a:prstDash val="dash"/>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a:off x="5756316" y="2445017"/>
              <a:ext cx="1139690" cy="1"/>
            </a:xfrm>
            <a:prstGeom prst="line">
              <a:avLst/>
            </a:prstGeom>
            <a:ln w="19050">
              <a:solidFill>
                <a:srgbClr val="E03837"/>
              </a:solidFill>
              <a:prstDash val="dash"/>
            </a:ln>
          </p:spPr>
          <p:style>
            <a:lnRef idx="1">
              <a:schemeClr val="accent1"/>
            </a:lnRef>
            <a:fillRef idx="0">
              <a:schemeClr val="accent1"/>
            </a:fillRef>
            <a:effectRef idx="0">
              <a:schemeClr val="accent1"/>
            </a:effectRef>
            <a:fontRef idx="minor">
              <a:schemeClr val="tx1"/>
            </a:fontRef>
          </p:style>
        </p:cxnSp>
        <p:sp>
          <p:nvSpPr>
            <p:cNvPr id="149" name="文本框 148"/>
            <p:cNvSpPr txBox="1"/>
            <p:nvPr/>
          </p:nvSpPr>
          <p:spPr>
            <a:xfrm>
              <a:off x="5900659" y="1935526"/>
              <a:ext cx="851003" cy="1054795"/>
            </a:xfrm>
            <a:prstGeom prst="rect">
              <a:avLst/>
            </a:prstGeom>
            <a:noFill/>
          </p:spPr>
          <p:txBody>
            <a:bodyPr wrap="square" rtlCol="0">
              <a:spAutoFit/>
            </a:bodyPr>
            <a:lstStyle/>
            <a:p>
              <a:pPr algn="ctr"/>
              <a:r>
                <a:rPr lang="zh-CN" altLang="en-US" sz="4800" b="1" dirty="0">
                  <a:solidFill>
                    <a:schemeClr val="tx1">
                      <a:lumMod val="75000"/>
                      <a:lumOff val="25000"/>
                    </a:schemeClr>
                  </a:solidFill>
                  <a:latin typeface="思源黑体 CN Regular" panose="020B0500000000000000" pitchFamily="34" charset="-122"/>
                  <a:ea typeface="思源黑体 CN Regular" panose="020B0500000000000000" pitchFamily="34" charset="-122"/>
                </a:rPr>
                <a:t>学</a:t>
              </a:r>
            </a:p>
          </p:txBody>
        </p:sp>
        <p:sp>
          <p:nvSpPr>
            <p:cNvPr id="150" name="矩形 149"/>
            <p:cNvSpPr/>
            <p:nvPr/>
          </p:nvSpPr>
          <p:spPr>
            <a:xfrm>
              <a:off x="7040349" y="1861239"/>
              <a:ext cx="1139690" cy="1139693"/>
            </a:xfrm>
            <a:prstGeom prst="rect">
              <a:avLst/>
            </a:prstGeom>
            <a:noFill/>
            <a:ln w="28575">
              <a:solidFill>
                <a:srgbClr val="E03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1200" cap="none" spc="0" normalizeH="0" baseline="0" noProof="0">
                <a:ln>
                  <a:noFill/>
                </a:ln>
                <a:solidFill>
                  <a:srgbClr val="FFFFFF"/>
                </a:solidFill>
                <a:effectLst/>
                <a:uLnTx/>
                <a:uFillTx/>
                <a:latin typeface="Impact" panose="020B0806030902050204"/>
                <a:ea typeface="微软雅黑" panose="020B0503020204020204" charset="-122"/>
                <a:cs typeface="+mn-cs"/>
              </a:endParaRPr>
            </a:p>
          </p:txBody>
        </p:sp>
        <p:cxnSp>
          <p:nvCxnSpPr>
            <p:cNvPr id="151" name="直接连接符 150"/>
            <p:cNvCxnSpPr>
              <a:stCxn id="150" idx="0"/>
            </p:cNvCxnSpPr>
            <p:nvPr/>
          </p:nvCxnSpPr>
          <p:spPr>
            <a:xfrm>
              <a:off x="7610194" y="1861239"/>
              <a:ext cx="3615" cy="1139693"/>
            </a:xfrm>
            <a:prstGeom prst="line">
              <a:avLst/>
            </a:prstGeom>
            <a:ln w="19050">
              <a:solidFill>
                <a:srgbClr val="E03837"/>
              </a:solidFill>
              <a:prstDash val="dash"/>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a:off x="7040349" y="2427475"/>
              <a:ext cx="1139690" cy="1"/>
            </a:xfrm>
            <a:prstGeom prst="line">
              <a:avLst/>
            </a:prstGeom>
            <a:ln w="19050">
              <a:solidFill>
                <a:srgbClr val="E03837"/>
              </a:solidFill>
              <a:prstDash val="dash"/>
            </a:ln>
          </p:spPr>
          <p:style>
            <a:lnRef idx="1">
              <a:schemeClr val="accent1"/>
            </a:lnRef>
            <a:fillRef idx="0">
              <a:schemeClr val="accent1"/>
            </a:fillRef>
            <a:effectRef idx="0">
              <a:schemeClr val="accent1"/>
            </a:effectRef>
            <a:fontRef idx="minor">
              <a:schemeClr val="tx1"/>
            </a:fontRef>
          </p:style>
        </p:cxnSp>
        <p:sp>
          <p:nvSpPr>
            <p:cNvPr id="153" name="文本框 152"/>
            <p:cNvSpPr txBox="1"/>
            <p:nvPr/>
          </p:nvSpPr>
          <p:spPr>
            <a:xfrm>
              <a:off x="7184692" y="1917984"/>
              <a:ext cx="851003" cy="1054795"/>
            </a:xfrm>
            <a:prstGeom prst="rect">
              <a:avLst/>
            </a:prstGeom>
            <a:noFill/>
          </p:spPr>
          <p:txBody>
            <a:bodyPr wrap="square" rtlCol="0">
              <a:spAutoFit/>
            </a:bodyPr>
            <a:lstStyle/>
            <a:p>
              <a:pPr algn="ctr"/>
              <a:r>
                <a:rPr lang="zh-CN" altLang="en-US" sz="4800" b="1" dirty="0">
                  <a:solidFill>
                    <a:schemeClr val="tx1">
                      <a:lumMod val="75000"/>
                      <a:lumOff val="25000"/>
                    </a:schemeClr>
                  </a:solidFill>
                  <a:latin typeface="思源黑体 CN Regular" panose="020B0500000000000000" pitchFamily="34" charset="-122"/>
                  <a:ea typeface="思源黑体 CN Regular" panose="020B0500000000000000" pitchFamily="34" charset="-122"/>
                </a:rPr>
                <a:t>校</a:t>
              </a:r>
            </a:p>
          </p:txBody>
        </p:sp>
        <p:sp>
          <p:nvSpPr>
            <p:cNvPr id="154" name="矩形 153"/>
            <p:cNvSpPr/>
            <p:nvPr/>
          </p:nvSpPr>
          <p:spPr>
            <a:xfrm>
              <a:off x="8316854" y="1864267"/>
              <a:ext cx="1139690" cy="1139693"/>
            </a:xfrm>
            <a:prstGeom prst="rect">
              <a:avLst/>
            </a:prstGeom>
            <a:noFill/>
            <a:ln w="28575">
              <a:solidFill>
                <a:srgbClr val="E03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1200" cap="none" spc="0" normalizeH="0" baseline="0" noProof="0">
                <a:ln>
                  <a:noFill/>
                </a:ln>
                <a:solidFill>
                  <a:srgbClr val="FFFFFF"/>
                </a:solidFill>
                <a:effectLst/>
                <a:uLnTx/>
                <a:uFillTx/>
                <a:latin typeface="Impact" panose="020B0806030902050204"/>
                <a:ea typeface="微软雅黑" panose="020B0503020204020204" charset="-122"/>
                <a:cs typeface="+mn-cs"/>
              </a:endParaRPr>
            </a:p>
          </p:txBody>
        </p:sp>
        <p:cxnSp>
          <p:nvCxnSpPr>
            <p:cNvPr id="155" name="直接连接符 154"/>
            <p:cNvCxnSpPr>
              <a:stCxn id="154" idx="0"/>
            </p:cNvCxnSpPr>
            <p:nvPr/>
          </p:nvCxnSpPr>
          <p:spPr>
            <a:xfrm>
              <a:off x="8886699" y="1864267"/>
              <a:ext cx="3615" cy="1139693"/>
            </a:xfrm>
            <a:prstGeom prst="line">
              <a:avLst/>
            </a:prstGeom>
            <a:ln w="19050">
              <a:solidFill>
                <a:srgbClr val="E03837"/>
              </a:solidFill>
              <a:prstDash val="dash"/>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a:off x="8316854" y="2430503"/>
              <a:ext cx="1139690" cy="1"/>
            </a:xfrm>
            <a:prstGeom prst="line">
              <a:avLst/>
            </a:prstGeom>
            <a:ln w="19050">
              <a:solidFill>
                <a:srgbClr val="E03837"/>
              </a:solidFill>
              <a:prstDash val="dash"/>
            </a:ln>
          </p:spPr>
          <p:style>
            <a:lnRef idx="1">
              <a:schemeClr val="accent1"/>
            </a:lnRef>
            <a:fillRef idx="0">
              <a:schemeClr val="accent1"/>
            </a:fillRef>
            <a:effectRef idx="0">
              <a:schemeClr val="accent1"/>
            </a:effectRef>
            <a:fontRef idx="minor">
              <a:schemeClr val="tx1"/>
            </a:fontRef>
          </p:style>
        </p:cxnSp>
        <p:sp>
          <p:nvSpPr>
            <p:cNvPr id="157" name="文本框 156"/>
            <p:cNvSpPr txBox="1"/>
            <p:nvPr/>
          </p:nvSpPr>
          <p:spPr>
            <a:xfrm>
              <a:off x="8461198" y="1921011"/>
              <a:ext cx="851003" cy="1054795"/>
            </a:xfrm>
            <a:prstGeom prst="rect">
              <a:avLst/>
            </a:prstGeom>
            <a:noFill/>
          </p:spPr>
          <p:txBody>
            <a:bodyPr wrap="square" rtlCol="0">
              <a:spAutoFit/>
            </a:bodyPr>
            <a:lstStyle/>
            <a:p>
              <a:pPr algn="ctr"/>
              <a:r>
                <a:rPr lang="zh-CN" altLang="en-US" sz="4800" b="1" dirty="0">
                  <a:solidFill>
                    <a:schemeClr val="tx1">
                      <a:lumMod val="75000"/>
                      <a:lumOff val="25000"/>
                    </a:schemeClr>
                  </a:solidFill>
                  <a:latin typeface="思源黑体 CN Regular" panose="020B0500000000000000" pitchFamily="34" charset="-122"/>
                  <a:ea typeface="思源黑体 CN Regular" panose="020B0500000000000000" pitchFamily="34" charset="-122"/>
                </a:rPr>
                <a:t>安</a:t>
              </a:r>
            </a:p>
          </p:txBody>
        </p:sp>
        <p:sp>
          <p:nvSpPr>
            <p:cNvPr id="158" name="矩形 157"/>
            <p:cNvSpPr/>
            <p:nvPr/>
          </p:nvSpPr>
          <p:spPr>
            <a:xfrm>
              <a:off x="9639231" y="1858211"/>
              <a:ext cx="1139690" cy="1139693"/>
            </a:xfrm>
            <a:prstGeom prst="rect">
              <a:avLst/>
            </a:prstGeom>
            <a:noFill/>
            <a:ln w="28575">
              <a:solidFill>
                <a:srgbClr val="E03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1200" cap="none" spc="0" normalizeH="0" baseline="0" noProof="0">
                <a:ln>
                  <a:noFill/>
                </a:ln>
                <a:solidFill>
                  <a:srgbClr val="FFFFFF"/>
                </a:solidFill>
                <a:effectLst/>
                <a:uLnTx/>
                <a:uFillTx/>
                <a:latin typeface="Impact" panose="020B0806030902050204"/>
                <a:ea typeface="微软雅黑" panose="020B0503020204020204" charset="-122"/>
                <a:cs typeface="+mn-cs"/>
              </a:endParaRPr>
            </a:p>
          </p:txBody>
        </p:sp>
        <p:cxnSp>
          <p:nvCxnSpPr>
            <p:cNvPr id="159" name="直接连接符 158"/>
            <p:cNvCxnSpPr>
              <a:stCxn id="158" idx="0"/>
            </p:cNvCxnSpPr>
            <p:nvPr/>
          </p:nvCxnSpPr>
          <p:spPr>
            <a:xfrm>
              <a:off x="10209076" y="1858211"/>
              <a:ext cx="3615" cy="1139693"/>
            </a:xfrm>
            <a:prstGeom prst="line">
              <a:avLst/>
            </a:prstGeom>
            <a:ln w="19050">
              <a:solidFill>
                <a:srgbClr val="E03837"/>
              </a:solidFill>
              <a:prstDash val="dash"/>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a:off x="9639231" y="2424447"/>
              <a:ext cx="1139690" cy="1"/>
            </a:xfrm>
            <a:prstGeom prst="line">
              <a:avLst/>
            </a:prstGeom>
            <a:ln w="19050">
              <a:solidFill>
                <a:srgbClr val="E03837"/>
              </a:solidFill>
              <a:prstDash val="dash"/>
            </a:ln>
          </p:spPr>
          <p:style>
            <a:lnRef idx="1">
              <a:schemeClr val="accent1"/>
            </a:lnRef>
            <a:fillRef idx="0">
              <a:schemeClr val="accent1"/>
            </a:fillRef>
            <a:effectRef idx="0">
              <a:schemeClr val="accent1"/>
            </a:effectRef>
            <a:fontRef idx="minor">
              <a:schemeClr val="tx1"/>
            </a:fontRef>
          </p:style>
        </p:cxnSp>
        <p:sp>
          <p:nvSpPr>
            <p:cNvPr id="161" name="文本框 160"/>
            <p:cNvSpPr txBox="1"/>
            <p:nvPr/>
          </p:nvSpPr>
          <p:spPr>
            <a:xfrm>
              <a:off x="9783574" y="1914956"/>
              <a:ext cx="851003" cy="1054795"/>
            </a:xfrm>
            <a:prstGeom prst="rect">
              <a:avLst/>
            </a:prstGeom>
            <a:noFill/>
          </p:spPr>
          <p:txBody>
            <a:bodyPr wrap="square" rtlCol="0">
              <a:spAutoFit/>
            </a:bodyPr>
            <a:lstStyle/>
            <a:p>
              <a:pPr algn="ctr"/>
              <a:r>
                <a:rPr lang="zh-CN" altLang="en-US" sz="4800" b="1" dirty="0">
                  <a:solidFill>
                    <a:schemeClr val="tx1">
                      <a:lumMod val="75000"/>
                      <a:lumOff val="25000"/>
                    </a:schemeClr>
                  </a:solidFill>
                  <a:latin typeface="思源黑体 CN Regular" panose="020B0500000000000000" pitchFamily="34" charset="-122"/>
                  <a:ea typeface="思源黑体 CN Regular" panose="020B0500000000000000" pitchFamily="34" charset="-122"/>
                </a:rPr>
                <a:t>全</a:t>
              </a:r>
            </a:p>
          </p:txBody>
        </p:sp>
      </p:grpSp>
      <p:grpSp>
        <p:nvGrpSpPr>
          <p:cNvPr id="166" name="Group 259"/>
          <p:cNvGrpSpPr/>
          <p:nvPr/>
        </p:nvGrpSpPr>
        <p:grpSpPr>
          <a:xfrm>
            <a:off x="5552591" y="893992"/>
            <a:ext cx="1115845" cy="1279802"/>
            <a:chOff x="4638675" y="4654550"/>
            <a:chExt cx="388938" cy="446088"/>
          </a:xfrm>
          <a:solidFill>
            <a:srgbClr val="E03837"/>
          </a:solidFill>
        </p:grpSpPr>
        <p:sp>
          <p:nvSpPr>
            <p:cNvPr id="167" name="Freeform 241"/>
            <p:cNvSpPr>
              <a:spLocks noEditPoints="1"/>
            </p:cNvSpPr>
            <p:nvPr/>
          </p:nvSpPr>
          <p:spPr bwMode="auto">
            <a:xfrm>
              <a:off x="4638675" y="4654550"/>
              <a:ext cx="388938" cy="446088"/>
            </a:xfrm>
            <a:custGeom>
              <a:avLst/>
              <a:gdLst>
                <a:gd name="T0" fmla="*/ 507 w 507"/>
                <a:gd name="T1" fmla="*/ 118 h 581"/>
                <a:gd name="T2" fmla="*/ 507 w 507"/>
                <a:gd name="T3" fmla="*/ 143 h 581"/>
                <a:gd name="T4" fmla="*/ 506 w 507"/>
                <a:gd name="T5" fmla="*/ 229 h 581"/>
                <a:gd name="T6" fmla="*/ 496 w 507"/>
                <a:gd name="T7" fmla="*/ 296 h 581"/>
                <a:gd name="T8" fmla="*/ 268 w 507"/>
                <a:gd name="T9" fmla="*/ 576 h 581"/>
                <a:gd name="T10" fmla="*/ 257 w 507"/>
                <a:gd name="T11" fmla="*/ 580 h 581"/>
                <a:gd name="T12" fmla="*/ 253 w 507"/>
                <a:gd name="T13" fmla="*/ 581 h 581"/>
                <a:gd name="T14" fmla="*/ 250 w 507"/>
                <a:gd name="T15" fmla="*/ 580 h 581"/>
                <a:gd name="T16" fmla="*/ 239 w 507"/>
                <a:gd name="T17" fmla="*/ 576 h 581"/>
                <a:gd name="T18" fmla="*/ 10 w 507"/>
                <a:gd name="T19" fmla="*/ 296 h 581"/>
                <a:gd name="T20" fmla="*/ 1 w 507"/>
                <a:gd name="T21" fmla="*/ 229 h 581"/>
                <a:gd name="T22" fmla="*/ 0 w 507"/>
                <a:gd name="T23" fmla="*/ 143 h 581"/>
                <a:gd name="T24" fmla="*/ 0 w 507"/>
                <a:gd name="T25" fmla="*/ 118 h 581"/>
                <a:gd name="T26" fmla="*/ 7 w 507"/>
                <a:gd name="T27" fmla="*/ 109 h 581"/>
                <a:gd name="T28" fmla="*/ 31 w 507"/>
                <a:gd name="T29" fmla="*/ 102 h 581"/>
                <a:gd name="T30" fmla="*/ 148 w 507"/>
                <a:gd name="T31" fmla="*/ 44 h 581"/>
                <a:gd name="T32" fmla="*/ 253 w 507"/>
                <a:gd name="T33" fmla="*/ 0 h 581"/>
                <a:gd name="T34" fmla="*/ 359 w 507"/>
                <a:gd name="T35" fmla="*/ 44 h 581"/>
                <a:gd name="T36" fmla="*/ 476 w 507"/>
                <a:gd name="T37" fmla="*/ 102 h 581"/>
                <a:gd name="T38" fmla="*/ 500 w 507"/>
                <a:gd name="T39" fmla="*/ 109 h 581"/>
                <a:gd name="T40" fmla="*/ 507 w 507"/>
                <a:gd name="T41" fmla="*/ 118 h 581"/>
                <a:gd name="T42" fmla="*/ 488 w 507"/>
                <a:gd name="T43" fmla="*/ 125 h 581"/>
                <a:gd name="T44" fmla="*/ 471 w 507"/>
                <a:gd name="T45" fmla="*/ 120 h 581"/>
                <a:gd name="T46" fmla="*/ 349 w 507"/>
                <a:gd name="T47" fmla="*/ 59 h 581"/>
                <a:gd name="T48" fmla="*/ 253 w 507"/>
                <a:gd name="T49" fmla="*/ 19 h 581"/>
                <a:gd name="T50" fmla="*/ 158 w 507"/>
                <a:gd name="T51" fmla="*/ 59 h 581"/>
                <a:gd name="T52" fmla="*/ 36 w 507"/>
                <a:gd name="T53" fmla="*/ 120 h 581"/>
                <a:gd name="T54" fmla="*/ 19 w 507"/>
                <a:gd name="T55" fmla="*/ 125 h 581"/>
                <a:gd name="T56" fmla="*/ 19 w 507"/>
                <a:gd name="T57" fmla="*/ 143 h 581"/>
                <a:gd name="T58" fmla="*/ 20 w 507"/>
                <a:gd name="T59" fmla="*/ 228 h 581"/>
                <a:gd name="T60" fmla="*/ 29 w 507"/>
                <a:gd name="T61" fmla="*/ 292 h 581"/>
                <a:gd name="T62" fmla="*/ 245 w 507"/>
                <a:gd name="T63" fmla="*/ 559 h 581"/>
                <a:gd name="T64" fmla="*/ 253 w 507"/>
                <a:gd name="T65" fmla="*/ 562 h 581"/>
                <a:gd name="T66" fmla="*/ 262 w 507"/>
                <a:gd name="T67" fmla="*/ 559 h 581"/>
                <a:gd name="T68" fmla="*/ 478 w 507"/>
                <a:gd name="T69" fmla="*/ 292 h 581"/>
                <a:gd name="T70" fmla="*/ 487 w 507"/>
                <a:gd name="T71" fmla="*/ 228 h 581"/>
                <a:gd name="T72" fmla="*/ 488 w 507"/>
                <a:gd name="T73" fmla="*/ 143 h 581"/>
                <a:gd name="T74" fmla="*/ 488 w 507"/>
                <a:gd name="T75" fmla="*/ 12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7" h="581">
                  <a:moveTo>
                    <a:pt x="507" y="118"/>
                  </a:moveTo>
                  <a:cubicBezTo>
                    <a:pt x="507" y="143"/>
                    <a:pt x="507" y="143"/>
                    <a:pt x="507" y="143"/>
                  </a:cubicBezTo>
                  <a:cubicBezTo>
                    <a:pt x="507" y="151"/>
                    <a:pt x="507" y="217"/>
                    <a:pt x="506" y="229"/>
                  </a:cubicBezTo>
                  <a:cubicBezTo>
                    <a:pt x="504" y="252"/>
                    <a:pt x="501" y="275"/>
                    <a:pt x="496" y="296"/>
                  </a:cubicBezTo>
                  <a:cubicBezTo>
                    <a:pt x="451" y="505"/>
                    <a:pt x="276" y="573"/>
                    <a:pt x="268" y="576"/>
                  </a:cubicBezTo>
                  <a:cubicBezTo>
                    <a:pt x="257" y="580"/>
                    <a:pt x="257" y="580"/>
                    <a:pt x="257" y="580"/>
                  </a:cubicBezTo>
                  <a:cubicBezTo>
                    <a:pt x="256" y="581"/>
                    <a:pt x="255" y="581"/>
                    <a:pt x="253" y="581"/>
                  </a:cubicBezTo>
                  <a:cubicBezTo>
                    <a:pt x="252" y="581"/>
                    <a:pt x="251" y="581"/>
                    <a:pt x="250" y="580"/>
                  </a:cubicBezTo>
                  <a:cubicBezTo>
                    <a:pt x="239" y="576"/>
                    <a:pt x="239" y="576"/>
                    <a:pt x="239" y="576"/>
                  </a:cubicBezTo>
                  <a:cubicBezTo>
                    <a:pt x="231" y="573"/>
                    <a:pt x="56" y="505"/>
                    <a:pt x="10" y="296"/>
                  </a:cubicBezTo>
                  <a:cubicBezTo>
                    <a:pt x="6" y="275"/>
                    <a:pt x="3" y="252"/>
                    <a:pt x="1" y="229"/>
                  </a:cubicBezTo>
                  <a:cubicBezTo>
                    <a:pt x="0" y="217"/>
                    <a:pt x="0" y="151"/>
                    <a:pt x="0" y="143"/>
                  </a:cubicBezTo>
                  <a:cubicBezTo>
                    <a:pt x="0" y="118"/>
                    <a:pt x="0" y="118"/>
                    <a:pt x="0" y="118"/>
                  </a:cubicBezTo>
                  <a:cubicBezTo>
                    <a:pt x="0" y="114"/>
                    <a:pt x="3" y="110"/>
                    <a:pt x="7" y="109"/>
                  </a:cubicBezTo>
                  <a:cubicBezTo>
                    <a:pt x="31" y="102"/>
                    <a:pt x="31" y="102"/>
                    <a:pt x="31" y="102"/>
                  </a:cubicBezTo>
                  <a:cubicBezTo>
                    <a:pt x="79" y="88"/>
                    <a:pt x="116" y="65"/>
                    <a:pt x="148" y="44"/>
                  </a:cubicBezTo>
                  <a:cubicBezTo>
                    <a:pt x="185" y="20"/>
                    <a:pt x="216" y="0"/>
                    <a:pt x="253" y="0"/>
                  </a:cubicBezTo>
                  <a:cubicBezTo>
                    <a:pt x="291" y="0"/>
                    <a:pt x="322" y="20"/>
                    <a:pt x="359" y="44"/>
                  </a:cubicBezTo>
                  <a:cubicBezTo>
                    <a:pt x="391" y="65"/>
                    <a:pt x="428" y="88"/>
                    <a:pt x="476" y="102"/>
                  </a:cubicBezTo>
                  <a:cubicBezTo>
                    <a:pt x="500" y="109"/>
                    <a:pt x="500" y="109"/>
                    <a:pt x="500" y="109"/>
                  </a:cubicBezTo>
                  <a:cubicBezTo>
                    <a:pt x="504" y="110"/>
                    <a:pt x="507" y="114"/>
                    <a:pt x="507" y="118"/>
                  </a:cubicBezTo>
                  <a:close/>
                  <a:moveTo>
                    <a:pt x="488" y="125"/>
                  </a:moveTo>
                  <a:cubicBezTo>
                    <a:pt x="471" y="120"/>
                    <a:pt x="471" y="120"/>
                    <a:pt x="471" y="120"/>
                  </a:cubicBezTo>
                  <a:cubicBezTo>
                    <a:pt x="420" y="105"/>
                    <a:pt x="382" y="81"/>
                    <a:pt x="349" y="59"/>
                  </a:cubicBezTo>
                  <a:cubicBezTo>
                    <a:pt x="315" y="38"/>
                    <a:pt x="286" y="19"/>
                    <a:pt x="253" y="19"/>
                  </a:cubicBezTo>
                  <a:cubicBezTo>
                    <a:pt x="221" y="19"/>
                    <a:pt x="192" y="38"/>
                    <a:pt x="158" y="59"/>
                  </a:cubicBezTo>
                  <a:cubicBezTo>
                    <a:pt x="125" y="81"/>
                    <a:pt x="87" y="105"/>
                    <a:pt x="36" y="120"/>
                  </a:cubicBezTo>
                  <a:cubicBezTo>
                    <a:pt x="19" y="125"/>
                    <a:pt x="19" y="125"/>
                    <a:pt x="19" y="125"/>
                  </a:cubicBezTo>
                  <a:cubicBezTo>
                    <a:pt x="19" y="143"/>
                    <a:pt x="19" y="143"/>
                    <a:pt x="19" y="143"/>
                  </a:cubicBezTo>
                  <a:cubicBezTo>
                    <a:pt x="19" y="152"/>
                    <a:pt x="19" y="217"/>
                    <a:pt x="20" y="228"/>
                  </a:cubicBezTo>
                  <a:cubicBezTo>
                    <a:pt x="21" y="250"/>
                    <a:pt x="24" y="272"/>
                    <a:pt x="29" y="292"/>
                  </a:cubicBezTo>
                  <a:cubicBezTo>
                    <a:pt x="72" y="492"/>
                    <a:pt x="238" y="556"/>
                    <a:pt x="245" y="559"/>
                  </a:cubicBezTo>
                  <a:cubicBezTo>
                    <a:pt x="253" y="562"/>
                    <a:pt x="253" y="562"/>
                    <a:pt x="253" y="562"/>
                  </a:cubicBezTo>
                  <a:cubicBezTo>
                    <a:pt x="262" y="559"/>
                    <a:pt x="262" y="559"/>
                    <a:pt x="262" y="559"/>
                  </a:cubicBezTo>
                  <a:cubicBezTo>
                    <a:pt x="269" y="556"/>
                    <a:pt x="435" y="492"/>
                    <a:pt x="478" y="292"/>
                  </a:cubicBezTo>
                  <a:cubicBezTo>
                    <a:pt x="483" y="272"/>
                    <a:pt x="486" y="250"/>
                    <a:pt x="487" y="228"/>
                  </a:cubicBezTo>
                  <a:cubicBezTo>
                    <a:pt x="488" y="217"/>
                    <a:pt x="488" y="152"/>
                    <a:pt x="488" y="143"/>
                  </a:cubicBezTo>
                  <a:lnTo>
                    <a:pt x="488" y="125"/>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FF0000"/>
                </a:solidFill>
                <a:effectLst/>
                <a:uLnTx/>
                <a:uFillTx/>
                <a:latin typeface="微软雅黑" panose="020B0503020204020204" charset="-122"/>
                <a:ea typeface="Microsoft YaHei UI" panose="020B0503020204020204" charset="-122"/>
                <a:cs typeface="+mn-cs"/>
              </a:endParaRPr>
            </a:p>
          </p:txBody>
        </p:sp>
        <p:sp>
          <p:nvSpPr>
            <p:cNvPr id="168" name="Freeform 242"/>
            <p:cNvSpPr/>
            <p:nvPr/>
          </p:nvSpPr>
          <p:spPr bwMode="auto">
            <a:xfrm>
              <a:off x="4670425" y="4686300"/>
              <a:ext cx="161925" cy="188913"/>
            </a:xfrm>
            <a:custGeom>
              <a:avLst/>
              <a:gdLst>
                <a:gd name="T0" fmla="*/ 211 w 211"/>
                <a:gd name="T1" fmla="*/ 183 h 244"/>
                <a:gd name="T2" fmla="*/ 211 w 211"/>
                <a:gd name="T3" fmla="*/ 244 h 244"/>
                <a:gd name="T4" fmla="*/ 10 w 211"/>
                <a:gd name="T5" fmla="*/ 244 h 244"/>
                <a:gd name="T6" fmla="*/ 2 w 211"/>
                <a:gd name="T7" fmla="*/ 183 h 244"/>
                <a:gd name="T8" fmla="*/ 0 w 211"/>
                <a:gd name="T9" fmla="*/ 100 h 244"/>
                <a:gd name="T10" fmla="*/ 211 w 211"/>
                <a:gd name="T11" fmla="*/ 0 h 244"/>
                <a:gd name="T12" fmla="*/ 211 w 211"/>
                <a:gd name="T13" fmla="*/ 183 h 244"/>
              </a:gdLst>
              <a:ahLst/>
              <a:cxnLst>
                <a:cxn ang="0">
                  <a:pos x="T0" y="T1"/>
                </a:cxn>
                <a:cxn ang="0">
                  <a:pos x="T2" y="T3"/>
                </a:cxn>
                <a:cxn ang="0">
                  <a:pos x="T4" y="T5"/>
                </a:cxn>
                <a:cxn ang="0">
                  <a:pos x="T6" y="T7"/>
                </a:cxn>
                <a:cxn ang="0">
                  <a:pos x="T8" y="T9"/>
                </a:cxn>
                <a:cxn ang="0">
                  <a:pos x="T10" y="T11"/>
                </a:cxn>
                <a:cxn ang="0">
                  <a:pos x="T12" y="T13"/>
                </a:cxn>
              </a:cxnLst>
              <a:rect l="0" t="0" r="r" b="b"/>
              <a:pathLst>
                <a:path w="211" h="244">
                  <a:moveTo>
                    <a:pt x="211" y="183"/>
                  </a:moveTo>
                  <a:cubicBezTo>
                    <a:pt x="211" y="244"/>
                    <a:pt x="211" y="244"/>
                    <a:pt x="211" y="244"/>
                  </a:cubicBezTo>
                  <a:cubicBezTo>
                    <a:pt x="10" y="244"/>
                    <a:pt x="10" y="244"/>
                    <a:pt x="10" y="244"/>
                  </a:cubicBezTo>
                  <a:cubicBezTo>
                    <a:pt x="6" y="225"/>
                    <a:pt x="3" y="205"/>
                    <a:pt x="2" y="183"/>
                  </a:cubicBezTo>
                  <a:cubicBezTo>
                    <a:pt x="1" y="174"/>
                    <a:pt x="0" y="110"/>
                    <a:pt x="0" y="100"/>
                  </a:cubicBezTo>
                  <a:cubicBezTo>
                    <a:pt x="106" y="70"/>
                    <a:pt x="160" y="0"/>
                    <a:pt x="211" y="0"/>
                  </a:cubicBezTo>
                  <a:lnTo>
                    <a:pt x="211" y="183"/>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FF0000"/>
                </a:solidFill>
                <a:effectLst/>
                <a:uLnTx/>
                <a:uFillTx/>
                <a:latin typeface="微软雅黑" panose="020B0503020204020204" charset="-122"/>
                <a:ea typeface="Microsoft YaHei UI" panose="020B0503020204020204" charset="-122"/>
                <a:cs typeface="+mn-cs"/>
              </a:endParaRPr>
            </a:p>
          </p:txBody>
        </p:sp>
        <p:sp>
          <p:nvSpPr>
            <p:cNvPr id="169" name="Freeform 243"/>
            <p:cNvSpPr/>
            <p:nvPr/>
          </p:nvSpPr>
          <p:spPr bwMode="auto">
            <a:xfrm>
              <a:off x="4832350" y="4875213"/>
              <a:ext cx="155575" cy="190500"/>
            </a:xfrm>
            <a:custGeom>
              <a:avLst/>
              <a:gdLst>
                <a:gd name="T0" fmla="*/ 0 w 202"/>
                <a:gd name="T1" fmla="*/ 249 h 249"/>
                <a:gd name="T2" fmla="*/ 202 w 202"/>
                <a:gd name="T3" fmla="*/ 0 h 249"/>
                <a:gd name="T4" fmla="*/ 0 w 202"/>
                <a:gd name="T5" fmla="*/ 0 h 249"/>
                <a:gd name="T6" fmla="*/ 0 w 202"/>
                <a:gd name="T7" fmla="*/ 249 h 249"/>
              </a:gdLst>
              <a:ahLst/>
              <a:cxnLst>
                <a:cxn ang="0">
                  <a:pos x="T0" y="T1"/>
                </a:cxn>
                <a:cxn ang="0">
                  <a:pos x="T2" y="T3"/>
                </a:cxn>
                <a:cxn ang="0">
                  <a:pos x="T4" y="T5"/>
                </a:cxn>
                <a:cxn ang="0">
                  <a:pos x="T6" y="T7"/>
                </a:cxn>
              </a:cxnLst>
              <a:rect l="0" t="0" r="r" b="b"/>
              <a:pathLst>
                <a:path w="202" h="249">
                  <a:moveTo>
                    <a:pt x="0" y="249"/>
                  </a:moveTo>
                  <a:cubicBezTo>
                    <a:pt x="0" y="249"/>
                    <a:pt x="161" y="189"/>
                    <a:pt x="202" y="0"/>
                  </a:cubicBezTo>
                  <a:cubicBezTo>
                    <a:pt x="0" y="0"/>
                    <a:pt x="0" y="0"/>
                    <a:pt x="0" y="0"/>
                  </a:cubicBezTo>
                  <a:lnTo>
                    <a:pt x="0" y="249"/>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FF0000"/>
                </a:solidFill>
                <a:effectLst/>
                <a:uLnTx/>
                <a:uFillTx/>
                <a:latin typeface="微软雅黑" panose="020B0503020204020204" charset="-122"/>
                <a:ea typeface="Microsoft YaHei UI" panose="020B0503020204020204" charset="-122"/>
                <a:cs typeface="+mn-cs"/>
              </a:endParaRPr>
            </a:p>
          </p:txBody>
        </p:sp>
      </p:grpSp>
      <p:sp>
        <p:nvSpPr>
          <p:cNvPr id="170" name="文本框 169"/>
          <p:cNvSpPr txBox="1"/>
          <p:nvPr/>
        </p:nvSpPr>
        <p:spPr>
          <a:xfrm>
            <a:off x="3494326" y="4498897"/>
            <a:ext cx="5146040" cy="1014730"/>
          </a:xfrm>
          <a:prstGeom prst="rect">
            <a:avLst/>
          </a:prstGeom>
          <a:noFill/>
        </p:spPr>
        <p:txBody>
          <a:bodyPr wrap="square" rtlCol="0">
            <a:spAutoFit/>
          </a:bodyPr>
          <a:lstStyle/>
          <a:p>
            <a:pPr algn="ctr">
              <a:lnSpc>
                <a:spcPct val="150000"/>
              </a:lnSpc>
            </a:pPr>
            <a:r>
              <a:rPr lang="zh-CN" altLang="en-US" sz="2000" dirty="0" smtClean="0">
                <a:latin typeface="华文中宋" panose="02010600040101010101" charset="-122"/>
                <a:ea typeface="华文中宋" panose="02010600040101010101" charset="-122"/>
                <a:cs typeface="华文中宋" panose="02010600040101010101" charset="-122"/>
              </a:rPr>
              <a:t>保卫处  </a:t>
            </a:r>
            <a:endParaRPr lang="zh-CN" altLang="en-US" sz="2000" dirty="0">
              <a:latin typeface="华文中宋" panose="02010600040101010101" charset="-122"/>
              <a:ea typeface="华文中宋" panose="02010600040101010101" charset="-122"/>
              <a:cs typeface="华文中宋" panose="02010600040101010101" charset="-122"/>
            </a:endParaRPr>
          </a:p>
          <a:p>
            <a:pPr algn="ctr">
              <a:lnSpc>
                <a:spcPct val="150000"/>
              </a:lnSpc>
            </a:pPr>
            <a:r>
              <a:rPr lang="en-US" altLang="zh-CN" sz="2000" dirty="0" smtClean="0">
                <a:latin typeface="华文中宋" panose="02010600040101010101" charset="-122"/>
                <a:ea typeface="华文中宋" panose="02010600040101010101" charset="-122"/>
                <a:cs typeface="华文中宋" panose="02010600040101010101" charset="-122"/>
              </a:rPr>
              <a:t>  2020</a:t>
            </a:r>
            <a:r>
              <a:rPr lang="zh-CN" altLang="en-US" sz="2000" dirty="0" smtClean="0">
                <a:latin typeface="华文中宋" panose="02010600040101010101" charset="-122"/>
                <a:ea typeface="华文中宋" panose="02010600040101010101" charset="-122"/>
                <a:cs typeface="华文中宋" panose="02010600040101010101" charset="-122"/>
              </a:rPr>
              <a:t>年</a:t>
            </a:r>
            <a:r>
              <a:rPr lang="en-US" altLang="zh-CN" sz="2000" dirty="0" smtClean="0">
                <a:latin typeface="华文中宋" panose="02010600040101010101" charset="-122"/>
                <a:ea typeface="华文中宋" panose="02010600040101010101" charset="-122"/>
                <a:cs typeface="华文中宋" panose="02010600040101010101" charset="-122"/>
              </a:rPr>
              <a:t>6</a:t>
            </a:r>
            <a:r>
              <a:rPr lang="zh-CN" altLang="en-US" sz="2000" dirty="0" smtClean="0">
                <a:latin typeface="华文中宋" panose="02010600040101010101" charset="-122"/>
                <a:ea typeface="华文中宋" panose="02010600040101010101" charset="-122"/>
                <a:cs typeface="华文中宋" panose="02010600040101010101" charset="-122"/>
              </a:rPr>
              <a:t>月</a:t>
            </a:r>
            <a:endParaRPr lang="en-US" altLang="zh-CN" sz="2000" dirty="0" smtClean="0">
              <a:latin typeface="华文中宋" panose="02010600040101010101" charset="-122"/>
              <a:ea typeface="华文中宋" panose="02010600040101010101" charset="-122"/>
              <a:cs typeface="华文中宋" panose="02010600040101010101" charset="-122"/>
            </a:endParaRPr>
          </a:p>
        </p:txBody>
      </p:sp>
      <p:sp>
        <p:nvSpPr>
          <p:cNvPr id="175" name="矩形 174"/>
          <p:cNvSpPr/>
          <p:nvPr/>
        </p:nvSpPr>
        <p:spPr>
          <a:xfrm>
            <a:off x="0" y="291465"/>
            <a:ext cx="12206605" cy="445135"/>
          </a:xfrm>
          <a:prstGeom prst="rect">
            <a:avLst/>
          </a:prstGeom>
          <a:solidFill>
            <a:srgbClr val="E0383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8783167" y="2879432"/>
            <a:ext cx="1958338" cy="903940"/>
            <a:chOff x="1915965" y="1864267"/>
            <a:chExt cx="2416195" cy="1142721"/>
          </a:xfrm>
        </p:grpSpPr>
        <p:sp>
          <p:nvSpPr>
            <p:cNvPr id="8" name="矩形 7"/>
            <p:cNvSpPr/>
            <p:nvPr/>
          </p:nvSpPr>
          <p:spPr>
            <a:xfrm>
              <a:off x="1915965" y="1864268"/>
              <a:ext cx="1139690" cy="1139694"/>
            </a:xfrm>
            <a:prstGeom prst="rect">
              <a:avLst/>
            </a:prstGeom>
            <a:noFill/>
            <a:ln w="28575">
              <a:solidFill>
                <a:srgbClr val="E03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1200" cap="none" spc="0" normalizeH="0" baseline="0" noProof="0">
                <a:ln>
                  <a:noFill/>
                </a:ln>
                <a:solidFill>
                  <a:srgbClr val="FFFFFF"/>
                </a:solidFill>
                <a:effectLst/>
                <a:uLnTx/>
                <a:uFillTx/>
                <a:latin typeface="Impact" panose="020B0806030902050204"/>
                <a:ea typeface="微软雅黑" panose="020B0503020204020204" charset="-122"/>
                <a:cs typeface="+mn-cs"/>
              </a:endParaRPr>
            </a:p>
          </p:txBody>
        </p:sp>
        <p:cxnSp>
          <p:nvCxnSpPr>
            <p:cNvPr id="9" name="直接连接符 8"/>
            <p:cNvCxnSpPr>
              <a:stCxn id="8" idx="0"/>
            </p:cNvCxnSpPr>
            <p:nvPr/>
          </p:nvCxnSpPr>
          <p:spPr>
            <a:xfrm>
              <a:off x="2485810" y="1864267"/>
              <a:ext cx="3615" cy="1139694"/>
            </a:xfrm>
            <a:prstGeom prst="line">
              <a:avLst/>
            </a:prstGeom>
            <a:ln w="19050">
              <a:solidFill>
                <a:srgbClr val="E03837"/>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915965" y="2430503"/>
              <a:ext cx="1139690" cy="1"/>
            </a:xfrm>
            <a:prstGeom prst="line">
              <a:avLst/>
            </a:prstGeom>
            <a:ln w="19050">
              <a:solidFill>
                <a:srgbClr val="E03837"/>
              </a:solidFill>
              <a:prstDash val="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2060308" y="1921239"/>
              <a:ext cx="851002" cy="1050508"/>
            </a:xfrm>
            <a:prstGeom prst="rect">
              <a:avLst/>
            </a:prstGeom>
            <a:noFill/>
          </p:spPr>
          <p:txBody>
            <a:bodyPr wrap="square" rtlCol="0">
              <a:spAutoFit/>
            </a:bodyPr>
            <a:lstStyle/>
            <a:p>
              <a:pPr algn="ctr"/>
              <a:r>
                <a:rPr lang="zh-CN" altLang="en-US" sz="4800" b="1" dirty="0">
                  <a:solidFill>
                    <a:schemeClr val="tx1">
                      <a:lumMod val="75000"/>
                      <a:lumOff val="25000"/>
                    </a:schemeClr>
                  </a:solidFill>
                  <a:latin typeface="思源黑体 CN Regular" panose="020B0500000000000000" pitchFamily="34" charset="-122"/>
                  <a:ea typeface="思源黑体 CN Regular" panose="020B0500000000000000" pitchFamily="34" charset="-122"/>
                </a:rPr>
                <a:t>条</a:t>
              </a:r>
            </a:p>
          </p:txBody>
        </p:sp>
        <p:sp>
          <p:nvSpPr>
            <p:cNvPr id="12" name="矩形 11"/>
            <p:cNvSpPr/>
            <p:nvPr/>
          </p:nvSpPr>
          <p:spPr>
            <a:xfrm>
              <a:off x="3192470" y="1867295"/>
              <a:ext cx="1139690" cy="1139693"/>
            </a:xfrm>
            <a:prstGeom prst="rect">
              <a:avLst/>
            </a:prstGeom>
            <a:noFill/>
            <a:ln w="28575">
              <a:solidFill>
                <a:srgbClr val="E03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1200" cap="none" spc="0" normalizeH="0" baseline="0" noProof="0">
                <a:ln>
                  <a:noFill/>
                </a:ln>
                <a:solidFill>
                  <a:srgbClr val="FFFFFF"/>
                </a:solidFill>
                <a:effectLst/>
                <a:uLnTx/>
                <a:uFillTx/>
                <a:latin typeface="Impact" panose="020B0806030902050204"/>
                <a:ea typeface="微软雅黑" panose="020B0503020204020204" charset="-122"/>
                <a:cs typeface="+mn-cs"/>
              </a:endParaRPr>
            </a:p>
          </p:txBody>
        </p:sp>
        <p:cxnSp>
          <p:nvCxnSpPr>
            <p:cNvPr id="13" name="直接连接符 12"/>
            <p:cNvCxnSpPr>
              <a:stCxn id="12" idx="0"/>
            </p:cNvCxnSpPr>
            <p:nvPr/>
          </p:nvCxnSpPr>
          <p:spPr>
            <a:xfrm>
              <a:off x="3762315" y="1867295"/>
              <a:ext cx="3615" cy="1139693"/>
            </a:xfrm>
            <a:prstGeom prst="line">
              <a:avLst/>
            </a:prstGeom>
            <a:ln w="19050">
              <a:solidFill>
                <a:srgbClr val="E03837"/>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192470" y="2433531"/>
              <a:ext cx="1139690" cy="1"/>
            </a:xfrm>
            <a:prstGeom prst="line">
              <a:avLst/>
            </a:prstGeom>
            <a:ln w="19050">
              <a:solidFill>
                <a:srgbClr val="E03837"/>
              </a:solidFill>
              <a:prstDash val="dash"/>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3336813" y="1924266"/>
              <a:ext cx="851002" cy="1050508"/>
            </a:xfrm>
            <a:prstGeom prst="rect">
              <a:avLst/>
            </a:prstGeom>
            <a:noFill/>
          </p:spPr>
          <p:txBody>
            <a:bodyPr wrap="square" rtlCol="0">
              <a:spAutoFit/>
            </a:bodyPr>
            <a:lstStyle/>
            <a:p>
              <a:pPr algn="ctr"/>
              <a:r>
                <a:rPr lang="zh-CN" altLang="en-US" sz="4800" b="1" dirty="0">
                  <a:solidFill>
                    <a:schemeClr val="tx1">
                      <a:lumMod val="75000"/>
                      <a:lumOff val="25000"/>
                    </a:schemeClr>
                  </a:solidFill>
                  <a:latin typeface="思源黑体 CN Regular" panose="020B0500000000000000" pitchFamily="34" charset="-122"/>
                  <a:ea typeface="思源黑体 CN Regular" panose="020B0500000000000000" pitchFamily="34" charset="-122"/>
                </a:rPr>
                <a:t>例</a:t>
              </a:r>
            </a:p>
          </p:txBody>
        </p:sp>
      </p:grpSp>
      <p:sp>
        <p:nvSpPr>
          <p:cNvPr id="49" name="文本框 169"/>
          <p:cNvSpPr txBox="1"/>
          <p:nvPr/>
        </p:nvSpPr>
        <p:spPr>
          <a:xfrm>
            <a:off x="10177273" y="1041070"/>
            <a:ext cx="1516474" cy="580928"/>
          </a:xfrm>
          <a:prstGeom prst="rect">
            <a:avLst/>
          </a:prstGeom>
          <a:noFill/>
          <a:ln w="15875">
            <a:solidFill>
              <a:srgbClr val="FF0000"/>
            </a:solidFill>
          </a:ln>
        </p:spPr>
        <p:txBody>
          <a:bodyPr wrap="square" rtlCol="0">
            <a:spAutoFit/>
          </a:bodyPr>
          <a:lstStyle/>
          <a:p>
            <a:pPr algn="ctr">
              <a:lnSpc>
                <a:spcPct val="150000"/>
              </a:lnSpc>
            </a:pPr>
            <a:r>
              <a:rPr lang="zh-CN" altLang="en-US" sz="2400" b="1" dirty="0" smtClean="0">
                <a:latin typeface="华文中宋" panose="02010600040101010101" charset="-122"/>
                <a:ea typeface="华文中宋" panose="02010600040101010101" charset="-122"/>
                <a:cs typeface="华文中宋" panose="02010600040101010101" charset="-122"/>
              </a:rPr>
              <a:t>仅供参考</a:t>
            </a:r>
            <a:endParaRPr lang="en-US" altLang="zh-CN" sz="2400" b="1" dirty="0" smtClean="0">
              <a:latin typeface="华文中宋" panose="02010600040101010101" charset="-122"/>
              <a:ea typeface="华文中宋" panose="02010600040101010101" charset="-122"/>
              <a:cs typeface="华文中宋" panose="02010600040101010101"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duotone>
              <a:prstClr val="black"/>
              <a:schemeClr val="accent2">
                <a:tint val="45000"/>
                <a:satMod val="400000"/>
              </a:schemeClr>
            </a:duotone>
          </a:blip>
          <a:srcRect l="1821" t="2336" r="1040" b="2792"/>
          <a:stretch>
            <a:fillRect/>
          </a:stretch>
        </p:blipFill>
        <p:spPr>
          <a:xfrm rot="5400000">
            <a:off x="2667002" y="-2667002"/>
            <a:ext cx="6857998" cy="12192002"/>
          </a:xfrm>
          <a:prstGeom prst="rect">
            <a:avLst/>
          </a:prstGeom>
        </p:spPr>
      </p:pic>
      <p:sp>
        <p:nvSpPr>
          <p:cNvPr id="7" name="矩形 6"/>
          <p:cNvSpPr/>
          <p:nvPr/>
        </p:nvSpPr>
        <p:spPr>
          <a:xfrm>
            <a:off x="247286" y="251187"/>
            <a:ext cx="11698514" cy="6386286"/>
          </a:xfrm>
          <a:prstGeom prst="rect">
            <a:avLst/>
          </a:prstGeom>
          <a:solidFill>
            <a:schemeClr val="bg1"/>
          </a:solidFill>
          <a:ln>
            <a:solidFill>
              <a:srgbClr val="E03837"/>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08000" y="467178"/>
            <a:ext cx="86364" cy="523220"/>
          </a:xfrm>
          <a:prstGeom prst="rect">
            <a:avLst/>
          </a:pr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986971" y="467360"/>
            <a:ext cx="4174114" cy="523220"/>
            <a:chOff x="986971" y="1464035"/>
            <a:chExt cx="3848798" cy="523220"/>
          </a:xfrm>
        </p:grpSpPr>
        <p:sp>
          <p:nvSpPr>
            <p:cNvPr id="13" name="矩形: 圆角 12"/>
            <p:cNvSpPr/>
            <p:nvPr/>
          </p:nvSpPr>
          <p:spPr>
            <a:xfrm>
              <a:off x="986971" y="1464035"/>
              <a:ext cx="3657600" cy="523220"/>
            </a:xfrm>
            <a:prstGeom prst="roundRect">
              <a:avLst/>
            </a:prstGeom>
            <a:solidFill>
              <a:srgbClr val="E03837"/>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1117599" y="1545742"/>
              <a:ext cx="3718170" cy="400110"/>
            </a:xfrm>
            <a:prstGeom prst="rect">
              <a:avLst/>
            </a:prstGeom>
            <a:noFill/>
          </p:spPr>
          <p:txBody>
            <a:bodyPr wrap="square" rtlCol="0">
              <a:spAutoFit/>
            </a:bodyPr>
            <a:lstStyle/>
            <a:p>
              <a:pPr marL="285750" indent="-285750">
                <a:buFont typeface="Wingdings" panose="05000000000000000000" pitchFamily="2" charset="2"/>
                <a:buChar char="u"/>
              </a:pPr>
              <a:r>
                <a:rPr lang="zh-CN" altLang="en-US" sz="2000" b="1" spc="600" dirty="0" smtClean="0">
                  <a:solidFill>
                    <a:schemeClr val="bg1"/>
                  </a:solidFill>
                  <a:latin typeface="思源黑体 CN Light" panose="020B0300000000000000" pitchFamily="34" charset="-122"/>
                  <a:ea typeface="思源黑体 CN Light" panose="020B0300000000000000" pitchFamily="34" charset="-122"/>
                </a:rPr>
                <a:t>第二章 校园安全管理</a:t>
              </a:r>
              <a:endParaRPr lang="en-US" altLang="zh-CN" sz="2000" b="1" spc="600" dirty="0" smtClean="0">
                <a:solidFill>
                  <a:schemeClr val="bg1"/>
                </a:solidFill>
                <a:latin typeface="思源黑体 CN Light" panose="020B0300000000000000" pitchFamily="34" charset="-122"/>
                <a:ea typeface="思源黑体 CN Light" panose="020B0300000000000000" pitchFamily="34" charset="-122"/>
              </a:endParaRPr>
            </a:p>
          </p:txBody>
        </p:sp>
      </p:grpSp>
      <p:sp>
        <p:nvSpPr>
          <p:cNvPr id="26" name="文本框 40"/>
          <p:cNvSpPr txBox="1"/>
          <p:nvPr/>
        </p:nvSpPr>
        <p:spPr>
          <a:xfrm>
            <a:off x="894714" y="1532940"/>
            <a:ext cx="7581773" cy="4939814"/>
          </a:xfrm>
          <a:prstGeom prst="rect">
            <a:avLst/>
          </a:prstGeom>
          <a:noFill/>
        </p:spPr>
        <p:txBody>
          <a:bodyPr wrap="square" rtlCol="0">
            <a:spAutoFit/>
          </a:bodyPr>
          <a:lstStyle/>
          <a:p>
            <a:pPr marL="342900" indent="-342900">
              <a:lnSpc>
                <a:spcPct val="150000"/>
              </a:lnSpc>
              <a:spcAft>
                <a:spcPts val="1200"/>
              </a:spcAft>
              <a:buClr>
                <a:srgbClr val="E03837"/>
              </a:buClr>
              <a:buFont typeface="Wingdings" panose="05000000000000000000" pitchFamily="2" charset="2"/>
              <a:buChar char="Ø"/>
            </a:pPr>
            <a:r>
              <a:rPr lang="zh-CN" altLang="en-US" b="1" dirty="0"/>
              <a:t>第十二条  </a:t>
            </a:r>
            <a:r>
              <a:rPr lang="zh-CN" altLang="en-US" b="1" dirty="0">
                <a:solidFill>
                  <a:srgbClr val="FF0000"/>
                </a:solidFill>
              </a:rPr>
              <a:t>学校履行下列安全管理和教育职责：</a:t>
            </a:r>
          </a:p>
          <a:p>
            <a:pPr>
              <a:lnSpc>
                <a:spcPct val="150000"/>
              </a:lnSpc>
              <a:spcAft>
                <a:spcPts val="600"/>
              </a:spcAft>
              <a:buClr>
                <a:srgbClr val="E03837"/>
              </a:buClr>
            </a:pPr>
            <a:r>
              <a:rPr lang="zh-CN" altLang="en-US" b="1" dirty="0" smtClean="0"/>
              <a:t>   （</a:t>
            </a:r>
            <a:r>
              <a:rPr lang="zh-CN" altLang="en-US" b="1" dirty="0"/>
              <a:t>一）建立学校安全管理工作责任制；</a:t>
            </a:r>
          </a:p>
          <a:p>
            <a:pPr>
              <a:lnSpc>
                <a:spcPct val="150000"/>
              </a:lnSpc>
              <a:spcAft>
                <a:spcPts val="600"/>
              </a:spcAft>
              <a:buClr>
                <a:srgbClr val="E03837"/>
              </a:buClr>
            </a:pPr>
            <a:r>
              <a:rPr lang="zh-CN" altLang="en-US" b="1" dirty="0" smtClean="0"/>
              <a:t>   （</a:t>
            </a:r>
            <a:r>
              <a:rPr lang="zh-CN" altLang="en-US" b="1" dirty="0"/>
              <a:t>二）明确负责安全管理工作的机构和人员，确定岗位安全管理责任；</a:t>
            </a:r>
          </a:p>
          <a:p>
            <a:pPr>
              <a:lnSpc>
                <a:spcPct val="150000"/>
              </a:lnSpc>
              <a:spcAft>
                <a:spcPts val="600"/>
              </a:spcAft>
              <a:buClr>
                <a:srgbClr val="E03837"/>
              </a:buClr>
            </a:pPr>
            <a:r>
              <a:rPr lang="zh-CN" altLang="en-US" b="1" dirty="0" smtClean="0"/>
              <a:t>   （</a:t>
            </a:r>
            <a:r>
              <a:rPr lang="zh-CN" altLang="en-US" b="1" dirty="0"/>
              <a:t>三）开展学校安全宣传、教育和培训；</a:t>
            </a:r>
          </a:p>
          <a:p>
            <a:pPr>
              <a:lnSpc>
                <a:spcPct val="150000"/>
              </a:lnSpc>
              <a:spcAft>
                <a:spcPts val="600"/>
              </a:spcAft>
              <a:buClr>
                <a:srgbClr val="E03837"/>
              </a:buClr>
            </a:pPr>
            <a:r>
              <a:rPr lang="zh-CN" altLang="en-US" b="1" dirty="0" smtClean="0"/>
              <a:t>   （</a:t>
            </a:r>
            <a:r>
              <a:rPr lang="zh-CN" altLang="en-US" b="1" dirty="0"/>
              <a:t>四）进行学校日常安全管理，开展校园安全隐患排查、整改工作；</a:t>
            </a:r>
          </a:p>
          <a:p>
            <a:pPr>
              <a:lnSpc>
                <a:spcPct val="150000"/>
              </a:lnSpc>
              <a:spcAft>
                <a:spcPts val="600"/>
              </a:spcAft>
              <a:buClr>
                <a:srgbClr val="E03837"/>
              </a:buClr>
            </a:pPr>
            <a:r>
              <a:rPr lang="zh-CN" altLang="en-US" b="1" dirty="0" smtClean="0"/>
              <a:t>   （</a:t>
            </a:r>
            <a:r>
              <a:rPr lang="zh-CN" altLang="en-US" b="1" dirty="0"/>
              <a:t>五）建立突发事件应急机制，依法处置学校突发安全事件；</a:t>
            </a:r>
          </a:p>
          <a:p>
            <a:pPr>
              <a:lnSpc>
                <a:spcPct val="150000"/>
              </a:lnSpc>
              <a:spcAft>
                <a:spcPts val="600"/>
              </a:spcAft>
              <a:buClr>
                <a:srgbClr val="E03837"/>
              </a:buClr>
            </a:pPr>
            <a:r>
              <a:rPr lang="zh-CN" altLang="en-US" b="1" dirty="0" smtClean="0"/>
              <a:t>   （</a:t>
            </a:r>
            <a:r>
              <a:rPr lang="zh-CN" altLang="en-US" b="1" dirty="0"/>
              <a:t>六）建立学校安全事故调查处理机制，落实责任追究制度；</a:t>
            </a:r>
          </a:p>
          <a:p>
            <a:pPr>
              <a:lnSpc>
                <a:spcPct val="150000"/>
              </a:lnSpc>
              <a:spcAft>
                <a:spcPts val="600"/>
              </a:spcAft>
              <a:buClr>
                <a:srgbClr val="E03837"/>
              </a:buClr>
            </a:pPr>
            <a:r>
              <a:rPr lang="zh-CN" altLang="en-US" b="1" dirty="0" smtClean="0"/>
              <a:t>   （</a:t>
            </a:r>
            <a:r>
              <a:rPr lang="zh-CN" altLang="en-US" b="1" dirty="0"/>
              <a:t>七）法律、法规规定的其他职责。</a:t>
            </a:r>
          </a:p>
          <a:p>
            <a:pPr>
              <a:lnSpc>
                <a:spcPct val="150000"/>
              </a:lnSpc>
              <a:spcAft>
                <a:spcPts val="600"/>
              </a:spcAft>
              <a:buClr>
                <a:srgbClr val="E03837"/>
              </a:buClr>
            </a:pPr>
            <a:r>
              <a:rPr lang="zh-CN" altLang="en-US" b="1" dirty="0" smtClean="0"/>
              <a:t>    公办</a:t>
            </a:r>
            <a:r>
              <a:rPr lang="zh-CN" altLang="en-US" b="1" dirty="0"/>
              <a:t>学校的主要负责人和民办学校的法定代表人、实际控制人、</a:t>
            </a:r>
            <a:r>
              <a:rPr lang="zh-CN" altLang="en-US" b="1" dirty="0">
                <a:solidFill>
                  <a:srgbClr val="FF0000"/>
                </a:solidFill>
              </a:rPr>
              <a:t>校长是学校安全工作的第一责任人。</a:t>
            </a:r>
          </a:p>
        </p:txBody>
      </p:sp>
      <p:sp>
        <p:nvSpPr>
          <p:cNvPr id="14" name="矩形 13"/>
          <p:cNvSpPr/>
          <p:nvPr/>
        </p:nvSpPr>
        <p:spPr>
          <a:xfrm rot="16200000">
            <a:off x="8592389" y="3268820"/>
            <a:ext cx="6404385" cy="302438"/>
          </a:xfrm>
          <a:custGeom>
            <a:avLst/>
            <a:gdLst>
              <a:gd name="connsiteX0" fmla="*/ 0 w 12192000"/>
              <a:gd name="connsiteY0" fmla="*/ 0 h 3619481"/>
              <a:gd name="connsiteX1" fmla="*/ 12192000 w 12192000"/>
              <a:gd name="connsiteY1" fmla="*/ 0 h 3619481"/>
              <a:gd name="connsiteX2" fmla="*/ 12192000 w 12192000"/>
              <a:gd name="connsiteY2" fmla="*/ 3619481 h 3619481"/>
              <a:gd name="connsiteX3" fmla="*/ 0 w 12192000"/>
              <a:gd name="connsiteY3" fmla="*/ 3619481 h 3619481"/>
              <a:gd name="connsiteX4" fmla="*/ 0 w 12192000"/>
              <a:gd name="connsiteY4" fmla="*/ 0 h 3619481"/>
              <a:gd name="connsiteX0-1" fmla="*/ 0 w 12192000"/>
              <a:gd name="connsiteY0-2" fmla="*/ 0 h 3619481"/>
              <a:gd name="connsiteX1-3" fmla="*/ 12192000 w 12192000"/>
              <a:gd name="connsiteY1-4" fmla="*/ 0 h 3619481"/>
              <a:gd name="connsiteX2-5" fmla="*/ 12192000 w 12192000"/>
              <a:gd name="connsiteY2-6" fmla="*/ 3619481 h 3619481"/>
              <a:gd name="connsiteX3-7" fmla="*/ 0 w 12192000"/>
              <a:gd name="connsiteY3-8" fmla="*/ 3619481 h 3619481"/>
              <a:gd name="connsiteX4-9" fmla="*/ 0 w 12192000"/>
              <a:gd name="connsiteY4-10" fmla="*/ 0 h 3619481"/>
              <a:gd name="connsiteX0-11" fmla="*/ 0 w 12192000"/>
              <a:gd name="connsiteY0-12" fmla="*/ 0 h 3619481"/>
              <a:gd name="connsiteX1-13" fmla="*/ 12192000 w 12192000"/>
              <a:gd name="connsiteY1-14" fmla="*/ 0 h 3619481"/>
              <a:gd name="connsiteX2-15" fmla="*/ 12192000 w 12192000"/>
              <a:gd name="connsiteY2-16" fmla="*/ 3619481 h 3619481"/>
              <a:gd name="connsiteX3-17" fmla="*/ 0 w 12192000"/>
              <a:gd name="connsiteY3-18" fmla="*/ 3619481 h 3619481"/>
              <a:gd name="connsiteX4-19" fmla="*/ 0 w 12192000"/>
              <a:gd name="connsiteY4-20" fmla="*/ 0 h 3619481"/>
              <a:gd name="connsiteX0-21" fmla="*/ 0 w 12192000"/>
              <a:gd name="connsiteY0-22" fmla="*/ 0 h 3619481"/>
              <a:gd name="connsiteX1-23" fmla="*/ 12192000 w 12192000"/>
              <a:gd name="connsiteY1-24" fmla="*/ 0 h 3619481"/>
              <a:gd name="connsiteX2-25" fmla="*/ 12192000 w 12192000"/>
              <a:gd name="connsiteY2-26" fmla="*/ 3619481 h 3619481"/>
              <a:gd name="connsiteX3-27" fmla="*/ 0 w 12192000"/>
              <a:gd name="connsiteY3-28" fmla="*/ 3619481 h 3619481"/>
              <a:gd name="connsiteX4-29" fmla="*/ 0 w 12192000"/>
              <a:gd name="connsiteY4-30" fmla="*/ 0 h 3619481"/>
              <a:gd name="connsiteX0-31" fmla="*/ 0 w 12192000"/>
              <a:gd name="connsiteY0-32" fmla="*/ 0 h 3619481"/>
              <a:gd name="connsiteX1-33" fmla="*/ 12192000 w 12192000"/>
              <a:gd name="connsiteY1-34" fmla="*/ 0 h 3619481"/>
              <a:gd name="connsiteX2-35" fmla="*/ 12192000 w 12192000"/>
              <a:gd name="connsiteY2-36" fmla="*/ 3619481 h 3619481"/>
              <a:gd name="connsiteX3-37" fmla="*/ 0 w 12192000"/>
              <a:gd name="connsiteY3-38" fmla="*/ 3619481 h 3619481"/>
              <a:gd name="connsiteX4-39" fmla="*/ 0 w 12192000"/>
              <a:gd name="connsiteY4-40" fmla="*/ 0 h 36194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3619481">
                <a:moveTo>
                  <a:pt x="0" y="0"/>
                </a:moveTo>
                <a:cubicBezTo>
                  <a:pt x="3959225" y="1285875"/>
                  <a:pt x="8499475" y="1685925"/>
                  <a:pt x="12192000" y="0"/>
                </a:cubicBezTo>
                <a:lnTo>
                  <a:pt x="12192000" y="3619481"/>
                </a:lnTo>
                <a:lnTo>
                  <a:pt x="0" y="3619481"/>
                </a:lnTo>
                <a:lnTo>
                  <a:pt x="0" y="0"/>
                </a:lnTo>
                <a:close/>
              </a:path>
            </a:pathLst>
          </a:cu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线形标注 2 9"/>
          <p:cNvSpPr/>
          <p:nvPr/>
        </p:nvSpPr>
        <p:spPr>
          <a:xfrm>
            <a:off x="7825496" y="1712559"/>
            <a:ext cx="2812024" cy="493370"/>
          </a:xfrm>
          <a:prstGeom prst="borderCallout2">
            <a:avLst>
              <a:gd name="adj1" fmla="val 18750"/>
              <a:gd name="adj2" fmla="val -8333"/>
              <a:gd name="adj3" fmla="val 18750"/>
              <a:gd name="adj4" fmla="val -16667"/>
              <a:gd name="adj5" fmla="val 19086"/>
              <a:gd name="adj6" fmla="val -55181"/>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rPr>
              <a:t>学校应履行的七条职责</a:t>
            </a:r>
            <a:endParaRPr lang="zh-CN" altLang="en-US"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duotone>
              <a:prstClr val="black"/>
              <a:schemeClr val="accent2">
                <a:tint val="45000"/>
                <a:satMod val="400000"/>
              </a:schemeClr>
            </a:duotone>
          </a:blip>
          <a:srcRect l="1821" t="2336" r="1040" b="2792"/>
          <a:stretch>
            <a:fillRect/>
          </a:stretch>
        </p:blipFill>
        <p:spPr>
          <a:xfrm rot="5400000">
            <a:off x="2667002" y="-2667002"/>
            <a:ext cx="6857998" cy="12192002"/>
          </a:xfrm>
          <a:prstGeom prst="rect">
            <a:avLst/>
          </a:prstGeom>
        </p:spPr>
      </p:pic>
      <p:sp>
        <p:nvSpPr>
          <p:cNvPr id="7" name="矩形 6"/>
          <p:cNvSpPr/>
          <p:nvPr/>
        </p:nvSpPr>
        <p:spPr>
          <a:xfrm>
            <a:off x="247286" y="235947"/>
            <a:ext cx="11698514" cy="6386286"/>
          </a:xfrm>
          <a:prstGeom prst="rect">
            <a:avLst/>
          </a:prstGeom>
          <a:solidFill>
            <a:schemeClr val="bg1"/>
          </a:solidFill>
          <a:ln>
            <a:solidFill>
              <a:srgbClr val="E03837"/>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08000" y="467178"/>
            <a:ext cx="86364" cy="523220"/>
          </a:xfrm>
          <a:prstGeom prst="rect">
            <a:avLst/>
          </a:pr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986971" y="467360"/>
            <a:ext cx="4174114" cy="523220"/>
            <a:chOff x="986971" y="1464035"/>
            <a:chExt cx="3848798" cy="523220"/>
          </a:xfrm>
        </p:grpSpPr>
        <p:sp>
          <p:nvSpPr>
            <p:cNvPr id="13" name="矩形: 圆角 12"/>
            <p:cNvSpPr/>
            <p:nvPr/>
          </p:nvSpPr>
          <p:spPr>
            <a:xfrm>
              <a:off x="986971" y="1464035"/>
              <a:ext cx="3657600" cy="523220"/>
            </a:xfrm>
            <a:prstGeom prst="roundRect">
              <a:avLst/>
            </a:prstGeom>
            <a:solidFill>
              <a:srgbClr val="E03837"/>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1117599" y="1545742"/>
              <a:ext cx="3718170" cy="400110"/>
            </a:xfrm>
            <a:prstGeom prst="rect">
              <a:avLst/>
            </a:prstGeom>
            <a:noFill/>
          </p:spPr>
          <p:txBody>
            <a:bodyPr wrap="square" rtlCol="0">
              <a:spAutoFit/>
            </a:bodyPr>
            <a:lstStyle/>
            <a:p>
              <a:pPr marL="285750" indent="-285750">
                <a:buFont typeface="Wingdings" panose="05000000000000000000" pitchFamily="2" charset="2"/>
                <a:buChar char="u"/>
              </a:pPr>
              <a:r>
                <a:rPr lang="zh-CN" altLang="en-US" sz="2000" b="1" spc="600" dirty="0" smtClean="0">
                  <a:solidFill>
                    <a:schemeClr val="bg1"/>
                  </a:solidFill>
                  <a:latin typeface="思源黑体 CN Light" panose="020B0300000000000000" pitchFamily="34" charset="-122"/>
                  <a:ea typeface="思源黑体 CN Light" panose="020B0300000000000000" pitchFamily="34" charset="-122"/>
                </a:rPr>
                <a:t>第二章 校园安全管理</a:t>
              </a:r>
              <a:endParaRPr lang="en-US" altLang="zh-CN" sz="2000" b="1" spc="600" dirty="0" smtClean="0">
                <a:solidFill>
                  <a:schemeClr val="bg1"/>
                </a:solidFill>
                <a:latin typeface="思源黑体 CN Light" panose="020B0300000000000000" pitchFamily="34" charset="-122"/>
                <a:ea typeface="思源黑体 CN Light" panose="020B0300000000000000" pitchFamily="34" charset="-122"/>
              </a:endParaRPr>
            </a:p>
          </p:txBody>
        </p:sp>
      </p:grpSp>
      <p:sp>
        <p:nvSpPr>
          <p:cNvPr id="26" name="文本框 40"/>
          <p:cNvSpPr txBox="1"/>
          <p:nvPr/>
        </p:nvSpPr>
        <p:spPr>
          <a:xfrm>
            <a:off x="894715" y="1402285"/>
            <a:ext cx="6359526" cy="5170646"/>
          </a:xfrm>
          <a:prstGeom prst="rect">
            <a:avLst/>
          </a:prstGeom>
          <a:noFill/>
        </p:spPr>
        <p:txBody>
          <a:bodyPr wrap="square" rtlCol="0">
            <a:spAutoFit/>
          </a:bodyPr>
          <a:lstStyle/>
          <a:p>
            <a:pPr marL="342900" indent="-342900">
              <a:lnSpc>
                <a:spcPct val="150000"/>
              </a:lnSpc>
              <a:spcAft>
                <a:spcPts val="1200"/>
              </a:spcAft>
              <a:buClr>
                <a:srgbClr val="E03837"/>
              </a:buClr>
              <a:buFont typeface="Wingdings" panose="05000000000000000000" pitchFamily="2" charset="2"/>
              <a:buChar char="Ø"/>
            </a:pPr>
            <a:r>
              <a:rPr lang="zh-CN" altLang="en-US" b="1" dirty="0"/>
              <a:t>第十三条  未成年学生的监护人在学校安全工作中应当履行以下责任</a:t>
            </a:r>
            <a:r>
              <a:rPr lang="zh-CN" altLang="en-US" b="1" dirty="0" smtClean="0"/>
              <a:t>：</a:t>
            </a:r>
            <a:endParaRPr lang="en-US" altLang="zh-CN" b="1" dirty="0" smtClean="0"/>
          </a:p>
          <a:p>
            <a:pPr>
              <a:lnSpc>
                <a:spcPct val="150000"/>
              </a:lnSpc>
              <a:spcAft>
                <a:spcPts val="1200"/>
              </a:spcAft>
              <a:buClr>
                <a:srgbClr val="E03837"/>
              </a:buClr>
            </a:pPr>
            <a:r>
              <a:rPr lang="en-US" altLang="zh-CN" b="1" dirty="0"/>
              <a:t> </a:t>
            </a:r>
            <a:r>
              <a:rPr lang="en-US" altLang="zh-CN" b="1" dirty="0" smtClean="0"/>
              <a:t>   </a:t>
            </a:r>
            <a:r>
              <a:rPr lang="zh-CN" altLang="en-US" b="1" dirty="0" smtClean="0"/>
              <a:t>（</a:t>
            </a:r>
            <a:r>
              <a:rPr lang="zh-CN" altLang="en-US" b="1" dirty="0"/>
              <a:t>一）向学校提供有效的联系方式；</a:t>
            </a:r>
          </a:p>
          <a:p>
            <a:pPr>
              <a:lnSpc>
                <a:spcPct val="150000"/>
              </a:lnSpc>
              <a:spcAft>
                <a:spcPts val="1200"/>
              </a:spcAft>
              <a:buClr>
                <a:srgbClr val="E03837"/>
              </a:buClr>
            </a:pPr>
            <a:r>
              <a:rPr lang="zh-CN" altLang="en-US" b="1" dirty="0" smtClean="0"/>
              <a:t>    </a:t>
            </a:r>
            <a:r>
              <a:rPr lang="zh-CN" altLang="en-US" b="1" dirty="0" smtClean="0">
                <a:solidFill>
                  <a:srgbClr val="FF0000"/>
                </a:solidFill>
              </a:rPr>
              <a:t>（</a:t>
            </a:r>
            <a:r>
              <a:rPr lang="zh-CN" altLang="en-US" b="1" dirty="0">
                <a:solidFill>
                  <a:srgbClr val="FF0000"/>
                </a:solidFill>
              </a:rPr>
              <a:t>二）书面告知学校学生特异体质、特定疾病或者其他生理、心理异常情况；</a:t>
            </a:r>
          </a:p>
          <a:p>
            <a:pPr>
              <a:lnSpc>
                <a:spcPct val="150000"/>
              </a:lnSpc>
              <a:spcAft>
                <a:spcPts val="1200"/>
              </a:spcAft>
              <a:buClr>
                <a:srgbClr val="E03837"/>
              </a:buClr>
            </a:pPr>
            <a:r>
              <a:rPr lang="zh-CN" altLang="en-US" b="1" dirty="0" smtClean="0"/>
              <a:t>    （</a:t>
            </a:r>
            <a:r>
              <a:rPr lang="zh-CN" altLang="en-US" b="1" dirty="0"/>
              <a:t>三）对学生进行安全教育和校外安全管理；</a:t>
            </a:r>
          </a:p>
          <a:p>
            <a:pPr>
              <a:lnSpc>
                <a:spcPct val="150000"/>
              </a:lnSpc>
              <a:spcAft>
                <a:spcPts val="1200"/>
              </a:spcAft>
              <a:buClr>
                <a:srgbClr val="E03837"/>
              </a:buClr>
            </a:pPr>
            <a:r>
              <a:rPr lang="zh-CN" altLang="en-US" b="1" dirty="0" smtClean="0"/>
              <a:t>    （</a:t>
            </a:r>
            <a:r>
              <a:rPr lang="zh-CN" altLang="en-US" b="1" dirty="0"/>
              <a:t>四）教育学生改正不良行为；</a:t>
            </a:r>
          </a:p>
          <a:p>
            <a:pPr>
              <a:lnSpc>
                <a:spcPct val="150000"/>
              </a:lnSpc>
              <a:spcAft>
                <a:spcPts val="1200"/>
              </a:spcAft>
              <a:buClr>
                <a:srgbClr val="E03837"/>
              </a:buClr>
            </a:pPr>
            <a:r>
              <a:rPr lang="zh-CN" altLang="en-US" b="1" dirty="0" smtClean="0"/>
              <a:t>    （</a:t>
            </a:r>
            <a:r>
              <a:rPr lang="zh-CN" altLang="en-US" b="1" dirty="0"/>
              <a:t>五）其他需要在学校安全工作中履行的责任。</a:t>
            </a:r>
          </a:p>
          <a:p>
            <a:pPr>
              <a:lnSpc>
                <a:spcPct val="150000"/>
              </a:lnSpc>
              <a:spcAft>
                <a:spcPts val="1200"/>
              </a:spcAft>
              <a:buClr>
                <a:srgbClr val="E03837"/>
              </a:buClr>
            </a:pPr>
            <a:r>
              <a:rPr lang="zh-CN" altLang="en-US" b="1" dirty="0" smtClean="0"/>
              <a:t>    </a:t>
            </a:r>
            <a:r>
              <a:rPr lang="zh-CN" altLang="en-US" b="1" dirty="0" smtClean="0">
                <a:solidFill>
                  <a:srgbClr val="FF0000"/>
                </a:solidFill>
              </a:rPr>
              <a:t>成年</a:t>
            </a:r>
            <a:r>
              <a:rPr lang="zh-CN" altLang="en-US" b="1" dirty="0">
                <a:solidFill>
                  <a:srgbClr val="FF0000"/>
                </a:solidFill>
              </a:rPr>
              <a:t>学生及其父母或者其他近亲属应当将前款第二</a:t>
            </a:r>
            <a:r>
              <a:rPr lang="zh-CN" altLang="en-US" b="1" dirty="0" smtClean="0">
                <a:solidFill>
                  <a:srgbClr val="FF0000"/>
                </a:solidFill>
              </a:rPr>
              <a:t>项规定</a:t>
            </a:r>
            <a:r>
              <a:rPr lang="zh-CN" altLang="en-US" b="1" dirty="0">
                <a:solidFill>
                  <a:srgbClr val="FF0000"/>
                </a:solidFill>
              </a:rPr>
              <a:t>的情况书面告知学校。</a:t>
            </a:r>
          </a:p>
        </p:txBody>
      </p:sp>
      <p:sp>
        <p:nvSpPr>
          <p:cNvPr id="17" name="线形标注 2 16"/>
          <p:cNvSpPr/>
          <p:nvPr/>
        </p:nvSpPr>
        <p:spPr>
          <a:xfrm>
            <a:off x="8506084" y="3098288"/>
            <a:ext cx="2576444" cy="493370"/>
          </a:xfrm>
          <a:prstGeom prst="borderCallout2">
            <a:avLst>
              <a:gd name="adj1" fmla="val 18750"/>
              <a:gd name="adj2" fmla="val -8333"/>
              <a:gd name="adj3" fmla="val 18750"/>
              <a:gd name="adj4" fmla="val -16667"/>
              <a:gd name="adj5" fmla="val 19497"/>
              <a:gd name="adj6" fmla="val -41380"/>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rPr>
              <a:t>书面报告“四种情况”</a:t>
            </a:r>
            <a:endParaRPr lang="zh-CN" altLang="en-US" b="1" dirty="0">
              <a:solidFill>
                <a:schemeClr val="tx1"/>
              </a:solidFill>
            </a:endParaRPr>
          </a:p>
        </p:txBody>
      </p:sp>
      <p:sp>
        <p:nvSpPr>
          <p:cNvPr id="18" name="矩形 13"/>
          <p:cNvSpPr/>
          <p:nvPr/>
        </p:nvSpPr>
        <p:spPr>
          <a:xfrm rot="16200000">
            <a:off x="8592389" y="3268820"/>
            <a:ext cx="6404385" cy="302438"/>
          </a:xfrm>
          <a:custGeom>
            <a:avLst/>
            <a:gdLst>
              <a:gd name="connsiteX0" fmla="*/ 0 w 12192000"/>
              <a:gd name="connsiteY0" fmla="*/ 0 h 3619481"/>
              <a:gd name="connsiteX1" fmla="*/ 12192000 w 12192000"/>
              <a:gd name="connsiteY1" fmla="*/ 0 h 3619481"/>
              <a:gd name="connsiteX2" fmla="*/ 12192000 w 12192000"/>
              <a:gd name="connsiteY2" fmla="*/ 3619481 h 3619481"/>
              <a:gd name="connsiteX3" fmla="*/ 0 w 12192000"/>
              <a:gd name="connsiteY3" fmla="*/ 3619481 h 3619481"/>
              <a:gd name="connsiteX4" fmla="*/ 0 w 12192000"/>
              <a:gd name="connsiteY4" fmla="*/ 0 h 3619481"/>
              <a:gd name="connsiteX0-1" fmla="*/ 0 w 12192000"/>
              <a:gd name="connsiteY0-2" fmla="*/ 0 h 3619481"/>
              <a:gd name="connsiteX1-3" fmla="*/ 12192000 w 12192000"/>
              <a:gd name="connsiteY1-4" fmla="*/ 0 h 3619481"/>
              <a:gd name="connsiteX2-5" fmla="*/ 12192000 w 12192000"/>
              <a:gd name="connsiteY2-6" fmla="*/ 3619481 h 3619481"/>
              <a:gd name="connsiteX3-7" fmla="*/ 0 w 12192000"/>
              <a:gd name="connsiteY3-8" fmla="*/ 3619481 h 3619481"/>
              <a:gd name="connsiteX4-9" fmla="*/ 0 w 12192000"/>
              <a:gd name="connsiteY4-10" fmla="*/ 0 h 3619481"/>
              <a:gd name="connsiteX0-11" fmla="*/ 0 w 12192000"/>
              <a:gd name="connsiteY0-12" fmla="*/ 0 h 3619481"/>
              <a:gd name="connsiteX1-13" fmla="*/ 12192000 w 12192000"/>
              <a:gd name="connsiteY1-14" fmla="*/ 0 h 3619481"/>
              <a:gd name="connsiteX2-15" fmla="*/ 12192000 w 12192000"/>
              <a:gd name="connsiteY2-16" fmla="*/ 3619481 h 3619481"/>
              <a:gd name="connsiteX3-17" fmla="*/ 0 w 12192000"/>
              <a:gd name="connsiteY3-18" fmla="*/ 3619481 h 3619481"/>
              <a:gd name="connsiteX4-19" fmla="*/ 0 w 12192000"/>
              <a:gd name="connsiteY4-20" fmla="*/ 0 h 3619481"/>
              <a:gd name="connsiteX0-21" fmla="*/ 0 w 12192000"/>
              <a:gd name="connsiteY0-22" fmla="*/ 0 h 3619481"/>
              <a:gd name="connsiteX1-23" fmla="*/ 12192000 w 12192000"/>
              <a:gd name="connsiteY1-24" fmla="*/ 0 h 3619481"/>
              <a:gd name="connsiteX2-25" fmla="*/ 12192000 w 12192000"/>
              <a:gd name="connsiteY2-26" fmla="*/ 3619481 h 3619481"/>
              <a:gd name="connsiteX3-27" fmla="*/ 0 w 12192000"/>
              <a:gd name="connsiteY3-28" fmla="*/ 3619481 h 3619481"/>
              <a:gd name="connsiteX4-29" fmla="*/ 0 w 12192000"/>
              <a:gd name="connsiteY4-30" fmla="*/ 0 h 3619481"/>
              <a:gd name="connsiteX0-31" fmla="*/ 0 w 12192000"/>
              <a:gd name="connsiteY0-32" fmla="*/ 0 h 3619481"/>
              <a:gd name="connsiteX1-33" fmla="*/ 12192000 w 12192000"/>
              <a:gd name="connsiteY1-34" fmla="*/ 0 h 3619481"/>
              <a:gd name="connsiteX2-35" fmla="*/ 12192000 w 12192000"/>
              <a:gd name="connsiteY2-36" fmla="*/ 3619481 h 3619481"/>
              <a:gd name="connsiteX3-37" fmla="*/ 0 w 12192000"/>
              <a:gd name="connsiteY3-38" fmla="*/ 3619481 h 3619481"/>
              <a:gd name="connsiteX4-39" fmla="*/ 0 w 12192000"/>
              <a:gd name="connsiteY4-40" fmla="*/ 0 h 36194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3619481">
                <a:moveTo>
                  <a:pt x="0" y="0"/>
                </a:moveTo>
                <a:cubicBezTo>
                  <a:pt x="3959225" y="1285875"/>
                  <a:pt x="8499475" y="1685925"/>
                  <a:pt x="12192000" y="0"/>
                </a:cubicBezTo>
                <a:lnTo>
                  <a:pt x="12192000" y="3619481"/>
                </a:lnTo>
                <a:lnTo>
                  <a:pt x="0" y="3619481"/>
                </a:lnTo>
                <a:lnTo>
                  <a:pt x="0" y="0"/>
                </a:lnTo>
                <a:close/>
              </a:path>
            </a:pathLst>
          </a:cu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线形标注 2 18"/>
          <p:cNvSpPr/>
          <p:nvPr/>
        </p:nvSpPr>
        <p:spPr>
          <a:xfrm>
            <a:off x="8520440" y="5795272"/>
            <a:ext cx="1565392" cy="493370"/>
          </a:xfrm>
          <a:prstGeom prst="borderCallout2">
            <a:avLst>
              <a:gd name="adj1" fmla="val 18750"/>
              <a:gd name="adj2" fmla="val -8333"/>
              <a:gd name="adj3" fmla="val 18750"/>
              <a:gd name="adj4" fmla="val -16667"/>
              <a:gd name="adj5" fmla="val 19499"/>
              <a:gd name="adj6" fmla="val -67606"/>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rPr>
              <a:t>大学生适用</a:t>
            </a:r>
            <a:endParaRPr lang="zh-CN" altLang="en-US"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duotone>
              <a:prstClr val="black"/>
              <a:schemeClr val="accent2">
                <a:tint val="45000"/>
                <a:satMod val="400000"/>
              </a:schemeClr>
            </a:duotone>
          </a:blip>
          <a:srcRect l="1821" t="2336" r="1040" b="2792"/>
          <a:stretch>
            <a:fillRect/>
          </a:stretch>
        </p:blipFill>
        <p:spPr>
          <a:xfrm rot="5400000">
            <a:off x="2667002" y="-2667002"/>
            <a:ext cx="6857998" cy="12192002"/>
          </a:xfrm>
          <a:prstGeom prst="rect">
            <a:avLst/>
          </a:prstGeom>
        </p:spPr>
      </p:pic>
      <p:sp>
        <p:nvSpPr>
          <p:cNvPr id="7" name="矩形 6"/>
          <p:cNvSpPr/>
          <p:nvPr/>
        </p:nvSpPr>
        <p:spPr>
          <a:xfrm>
            <a:off x="247286" y="254997"/>
            <a:ext cx="11698514" cy="6386286"/>
          </a:xfrm>
          <a:prstGeom prst="rect">
            <a:avLst/>
          </a:prstGeom>
          <a:solidFill>
            <a:schemeClr val="bg1"/>
          </a:solidFill>
          <a:ln>
            <a:solidFill>
              <a:srgbClr val="E03837"/>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08000" y="467178"/>
            <a:ext cx="86364" cy="523220"/>
          </a:xfrm>
          <a:prstGeom prst="rect">
            <a:avLst/>
          </a:pr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986971" y="467360"/>
            <a:ext cx="4174114" cy="523220"/>
            <a:chOff x="986971" y="1464035"/>
            <a:chExt cx="3848798" cy="523220"/>
          </a:xfrm>
        </p:grpSpPr>
        <p:sp>
          <p:nvSpPr>
            <p:cNvPr id="13" name="矩形: 圆角 12"/>
            <p:cNvSpPr/>
            <p:nvPr/>
          </p:nvSpPr>
          <p:spPr>
            <a:xfrm>
              <a:off x="986971" y="1464035"/>
              <a:ext cx="3657600" cy="523220"/>
            </a:xfrm>
            <a:prstGeom prst="roundRect">
              <a:avLst/>
            </a:prstGeom>
            <a:solidFill>
              <a:srgbClr val="E03837"/>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1117599" y="1545742"/>
              <a:ext cx="3718170" cy="400110"/>
            </a:xfrm>
            <a:prstGeom prst="rect">
              <a:avLst/>
            </a:prstGeom>
            <a:noFill/>
          </p:spPr>
          <p:txBody>
            <a:bodyPr wrap="square" rtlCol="0">
              <a:spAutoFit/>
            </a:bodyPr>
            <a:lstStyle/>
            <a:p>
              <a:pPr marL="285750" indent="-285750">
                <a:buFont typeface="Wingdings" panose="05000000000000000000" pitchFamily="2" charset="2"/>
                <a:buChar char="u"/>
              </a:pPr>
              <a:r>
                <a:rPr lang="zh-CN" altLang="en-US" sz="2000" b="1" spc="600" dirty="0" smtClean="0">
                  <a:solidFill>
                    <a:schemeClr val="bg1"/>
                  </a:solidFill>
                  <a:latin typeface="思源黑体 CN Light" panose="020B0300000000000000" pitchFamily="34" charset="-122"/>
                  <a:ea typeface="思源黑体 CN Light" panose="020B0300000000000000" pitchFamily="34" charset="-122"/>
                </a:rPr>
                <a:t>第二章 校园安全管理</a:t>
              </a:r>
              <a:endParaRPr lang="en-US" altLang="zh-CN" sz="2000" b="1" spc="600" dirty="0" smtClean="0">
                <a:solidFill>
                  <a:schemeClr val="bg1"/>
                </a:solidFill>
                <a:latin typeface="思源黑体 CN Light" panose="020B0300000000000000" pitchFamily="34" charset="-122"/>
                <a:ea typeface="思源黑体 CN Light" panose="020B0300000000000000" pitchFamily="34" charset="-122"/>
              </a:endParaRPr>
            </a:p>
          </p:txBody>
        </p:sp>
      </p:grpSp>
      <p:sp>
        <p:nvSpPr>
          <p:cNvPr id="26" name="文本框 40"/>
          <p:cNvSpPr txBox="1"/>
          <p:nvPr/>
        </p:nvSpPr>
        <p:spPr>
          <a:xfrm>
            <a:off x="894715" y="1532940"/>
            <a:ext cx="6501766" cy="4970591"/>
          </a:xfrm>
          <a:prstGeom prst="rect">
            <a:avLst/>
          </a:prstGeom>
          <a:noFill/>
        </p:spPr>
        <p:txBody>
          <a:bodyPr wrap="square" rtlCol="0">
            <a:spAutoFit/>
          </a:bodyPr>
          <a:lstStyle/>
          <a:p>
            <a:pPr marL="342900" indent="-342900">
              <a:lnSpc>
                <a:spcPct val="150000"/>
              </a:lnSpc>
              <a:spcAft>
                <a:spcPts val="1200"/>
              </a:spcAft>
              <a:buClr>
                <a:srgbClr val="E03837"/>
              </a:buClr>
              <a:buFont typeface="Wingdings" panose="05000000000000000000" pitchFamily="2" charset="2"/>
              <a:buChar char="Ø"/>
            </a:pPr>
            <a:r>
              <a:rPr lang="zh-CN" altLang="en-US" b="1" dirty="0"/>
              <a:t>第十五条  各级人民政府应当支持和督促本行政区域的学校</a:t>
            </a:r>
            <a:r>
              <a:rPr lang="zh-CN" altLang="en-US" b="1" dirty="0">
                <a:solidFill>
                  <a:srgbClr val="FF0000"/>
                </a:solidFill>
              </a:rPr>
              <a:t>运用信息化技术，完善校园安全管理平台信息化建设。 </a:t>
            </a:r>
          </a:p>
          <a:p>
            <a:pPr marL="342900" indent="-342900">
              <a:lnSpc>
                <a:spcPct val="150000"/>
              </a:lnSpc>
              <a:spcAft>
                <a:spcPts val="1200"/>
              </a:spcAft>
              <a:buClr>
                <a:srgbClr val="E03837"/>
              </a:buClr>
              <a:buFont typeface="Wingdings" panose="05000000000000000000" pitchFamily="2" charset="2"/>
              <a:buChar char="Ø"/>
            </a:pPr>
            <a:r>
              <a:rPr lang="zh-CN" altLang="en-US" b="1" dirty="0">
                <a:solidFill>
                  <a:srgbClr val="FF0000"/>
                </a:solidFill>
              </a:rPr>
              <a:t>第十六条  学校应当按照国家和省的规定配备保安员。学校保安员上岗执勤时应当佩戴标识，并按照规定配备防卫器械。 </a:t>
            </a:r>
          </a:p>
          <a:p>
            <a:pPr marL="342900" indent="-342900">
              <a:lnSpc>
                <a:spcPct val="150000"/>
              </a:lnSpc>
              <a:spcAft>
                <a:spcPts val="1200"/>
              </a:spcAft>
              <a:buClr>
                <a:srgbClr val="E03837"/>
              </a:buClr>
              <a:buFont typeface="Wingdings" panose="05000000000000000000" pitchFamily="2" charset="2"/>
              <a:buChar char="Ø"/>
            </a:pPr>
            <a:r>
              <a:rPr lang="zh-CN" altLang="en-US" b="1" dirty="0"/>
              <a:t>第十七条  </a:t>
            </a:r>
            <a:r>
              <a:rPr lang="zh-CN" altLang="en-US" b="1" dirty="0">
                <a:solidFill>
                  <a:srgbClr val="FF0000"/>
                </a:solidFill>
              </a:rPr>
              <a:t>进入校园的</a:t>
            </a:r>
            <a:r>
              <a:rPr lang="zh-CN" altLang="en-US" b="1" dirty="0" smtClean="0">
                <a:solidFill>
                  <a:srgbClr val="FF0000"/>
                </a:solidFill>
              </a:rPr>
              <a:t>人员</a:t>
            </a:r>
            <a:r>
              <a:rPr lang="zh-CN" altLang="en-US" b="1" dirty="0" smtClean="0"/>
              <a:t>应当</a:t>
            </a:r>
            <a:r>
              <a:rPr lang="zh-CN" altLang="en-US" b="1" dirty="0"/>
              <a:t>遵守学校安全保卫管理规定，配合学校安全保卫人员验证身份和所携带的物品。不遵守规定的，学校安全保卫人员有权要求其离开校园。有危害校园安全行为的，学校安全保卫人员应当及时制止；涉嫌违法犯罪的，学校安全保卫人员应当立即报告</a:t>
            </a:r>
            <a:r>
              <a:rPr lang="zh-CN" altLang="en-US" b="1" dirty="0" smtClean="0"/>
              <a:t>公安机关</a:t>
            </a:r>
            <a:r>
              <a:rPr lang="zh-CN" altLang="en-US" b="1" dirty="0"/>
              <a:t>。</a:t>
            </a:r>
          </a:p>
        </p:txBody>
      </p:sp>
      <p:sp>
        <p:nvSpPr>
          <p:cNvPr id="17" name="矩形 13"/>
          <p:cNvSpPr/>
          <p:nvPr/>
        </p:nvSpPr>
        <p:spPr>
          <a:xfrm rot="16200000">
            <a:off x="8592389" y="3268820"/>
            <a:ext cx="6404385" cy="302438"/>
          </a:xfrm>
          <a:custGeom>
            <a:avLst/>
            <a:gdLst>
              <a:gd name="connsiteX0" fmla="*/ 0 w 12192000"/>
              <a:gd name="connsiteY0" fmla="*/ 0 h 3619481"/>
              <a:gd name="connsiteX1" fmla="*/ 12192000 w 12192000"/>
              <a:gd name="connsiteY1" fmla="*/ 0 h 3619481"/>
              <a:gd name="connsiteX2" fmla="*/ 12192000 w 12192000"/>
              <a:gd name="connsiteY2" fmla="*/ 3619481 h 3619481"/>
              <a:gd name="connsiteX3" fmla="*/ 0 w 12192000"/>
              <a:gd name="connsiteY3" fmla="*/ 3619481 h 3619481"/>
              <a:gd name="connsiteX4" fmla="*/ 0 w 12192000"/>
              <a:gd name="connsiteY4" fmla="*/ 0 h 3619481"/>
              <a:gd name="connsiteX0-1" fmla="*/ 0 w 12192000"/>
              <a:gd name="connsiteY0-2" fmla="*/ 0 h 3619481"/>
              <a:gd name="connsiteX1-3" fmla="*/ 12192000 w 12192000"/>
              <a:gd name="connsiteY1-4" fmla="*/ 0 h 3619481"/>
              <a:gd name="connsiteX2-5" fmla="*/ 12192000 w 12192000"/>
              <a:gd name="connsiteY2-6" fmla="*/ 3619481 h 3619481"/>
              <a:gd name="connsiteX3-7" fmla="*/ 0 w 12192000"/>
              <a:gd name="connsiteY3-8" fmla="*/ 3619481 h 3619481"/>
              <a:gd name="connsiteX4-9" fmla="*/ 0 w 12192000"/>
              <a:gd name="connsiteY4-10" fmla="*/ 0 h 3619481"/>
              <a:gd name="connsiteX0-11" fmla="*/ 0 w 12192000"/>
              <a:gd name="connsiteY0-12" fmla="*/ 0 h 3619481"/>
              <a:gd name="connsiteX1-13" fmla="*/ 12192000 w 12192000"/>
              <a:gd name="connsiteY1-14" fmla="*/ 0 h 3619481"/>
              <a:gd name="connsiteX2-15" fmla="*/ 12192000 w 12192000"/>
              <a:gd name="connsiteY2-16" fmla="*/ 3619481 h 3619481"/>
              <a:gd name="connsiteX3-17" fmla="*/ 0 w 12192000"/>
              <a:gd name="connsiteY3-18" fmla="*/ 3619481 h 3619481"/>
              <a:gd name="connsiteX4-19" fmla="*/ 0 w 12192000"/>
              <a:gd name="connsiteY4-20" fmla="*/ 0 h 3619481"/>
              <a:gd name="connsiteX0-21" fmla="*/ 0 w 12192000"/>
              <a:gd name="connsiteY0-22" fmla="*/ 0 h 3619481"/>
              <a:gd name="connsiteX1-23" fmla="*/ 12192000 w 12192000"/>
              <a:gd name="connsiteY1-24" fmla="*/ 0 h 3619481"/>
              <a:gd name="connsiteX2-25" fmla="*/ 12192000 w 12192000"/>
              <a:gd name="connsiteY2-26" fmla="*/ 3619481 h 3619481"/>
              <a:gd name="connsiteX3-27" fmla="*/ 0 w 12192000"/>
              <a:gd name="connsiteY3-28" fmla="*/ 3619481 h 3619481"/>
              <a:gd name="connsiteX4-29" fmla="*/ 0 w 12192000"/>
              <a:gd name="connsiteY4-30" fmla="*/ 0 h 3619481"/>
              <a:gd name="connsiteX0-31" fmla="*/ 0 w 12192000"/>
              <a:gd name="connsiteY0-32" fmla="*/ 0 h 3619481"/>
              <a:gd name="connsiteX1-33" fmla="*/ 12192000 w 12192000"/>
              <a:gd name="connsiteY1-34" fmla="*/ 0 h 3619481"/>
              <a:gd name="connsiteX2-35" fmla="*/ 12192000 w 12192000"/>
              <a:gd name="connsiteY2-36" fmla="*/ 3619481 h 3619481"/>
              <a:gd name="connsiteX3-37" fmla="*/ 0 w 12192000"/>
              <a:gd name="connsiteY3-38" fmla="*/ 3619481 h 3619481"/>
              <a:gd name="connsiteX4-39" fmla="*/ 0 w 12192000"/>
              <a:gd name="connsiteY4-40" fmla="*/ 0 h 36194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3619481">
                <a:moveTo>
                  <a:pt x="0" y="0"/>
                </a:moveTo>
                <a:cubicBezTo>
                  <a:pt x="3959225" y="1285875"/>
                  <a:pt x="8499475" y="1685925"/>
                  <a:pt x="12192000" y="0"/>
                </a:cubicBezTo>
                <a:lnTo>
                  <a:pt x="12192000" y="3619481"/>
                </a:lnTo>
                <a:lnTo>
                  <a:pt x="0" y="3619481"/>
                </a:lnTo>
                <a:lnTo>
                  <a:pt x="0" y="0"/>
                </a:lnTo>
                <a:close/>
              </a:path>
            </a:pathLst>
          </a:cu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线形标注 2 9"/>
          <p:cNvSpPr/>
          <p:nvPr/>
        </p:nvSpPr>
        <p:spPr>
          <a:xfrm>
            <a:off x="8473196" y="1678866"/>
            <a:ext cx="2283704" cy="624241"/>
          </a:xfrm>
          <a:prstGeom prst="borderCallout2">
            <a:avLst>
              <a:gd name="adj1" fmla="val 18750"/>
              <a:gd name="adj2" fmla="val -8333"/>
              <a:gd name="adj3" fmla="val 18750"/>
              <a:gd name="adj4" fmla="val -16667"/>
              <a:gd name="adj5" fmla="val 19437"/>
              <a:gd name="adj6" fmla="val -35980"/>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rPr>
              <a:t>校园安全智能化</a:t>
            </a:r>
            <a:endParaRPr lang="en-US" altLang="zh-CN" b="1" dirty="0" smtClean="0">
              <a:solidFill>
                <a:schemeClr val="tx1"/>
              </a:solidFill>
            </a:endParaRPr>
          </a:p>
          <a:p>
            <a:pPr algn="ctr"/>
            <a:r>
              <a:rPr lang="zh-CN" altLang="en-US" b="1" dirty="0" smtClean="0">
                <a:solidFill>
                  <a:schemeClr val="tx1"/>
                </a:solidFill>
              </a:rPr>
              <a:t>平台建设的依据</a:t>
            </a:r>
            <a:endParaRPr lang="zh-CN" altLang="en-US" b="1" dirty="0">
              <a:solidFill>
                <a:schemeClr val="tx1"/>
              </a:solidFill>
            </a:endParaRPr>
          </a:p>
        </p:txBody>
      </p:sp>
      <p:sp>
        <p:nvSpPr>
          <p:cNvPr id="11" name="线形标注 2 10"/>
          <p:cNvSpPr/>
          <p:nvPr/>
        </p:nvSpPr>
        <p:spPr>
          <a:xfrm>
            <a:off x="8479546" y="2625016"/>
            <a:ext cx="2283704" cy="624241"/>
          </a:xfrm>
          <a:prstGeom prst="borderCallout2">
            <a:avLst>
              <a:gd name="adj1" fmla="val 18750"/>
              <a:gd name="adj2" fmla="val -8333"/>
              <a:gd name="adj3" fmla="val 18750"/>
              <a:gd name="adj4" fmla="val -16667"/>
              <a:gd name="adj5" fmla="val 18800"/>
              <a:gd name="adj6" fmla="val -36799"/>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rPr>
              <a:t>对保安员的要求</a:t>
            </a:r>
            <a:endParaRPr lang="zh-CN" altLang="en-US" b="1" dirty="0">
              <a:solidFill>
                <a:schemeClr val="tx1"/>
              </a:solidFill>
            </a:endParaRPr>
          </a:p>
        </p:txBody>
      </p:sp>
      <p:sp>
        <p:nvSpPr>
          <p:cNvPr id="12" name="线形标注 2 11"/>
          <p:cNvSpPr/>
          <p:nvPr/>
        </p:nvSpPr>
        <p:spPr>
          <a:xfrm>
            <a:off x="8473196" y="4001651"/>
            <a:ext cx="2283704" cy="624241"/>
          </a:xfrm>
          <a:prstGeom prst="borderCallout2">
            <a:avLst>
              <a:gd name="adj1" fmla="val 18750"/>
              <a:gd name="adj2" fmla="val -8333"/>
              <a:gd name="adj3" fmla="val 18750"/>
              <a:gd name="adj4" fmla="val -16667"/>
              <a:gd name="adj5" fmla="val 18800"/>
              <a:gd name="adj6" fmla="val -3580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rPr>
              <a:t>检查管理的依据</a:t>
            </a:r>
            <a:endParaRPr lang="zh-CN" altLang="en-US"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duotone>
              <a:prstClr val="black"/>
              <a:schemeClr val="accent2">
                <a:tint val="45000"/>
                <a:satMod val="400000"/>
              </a:schemeClr>
            </a:duotone>
          </a:blip>
          <a:srcRect l="1821" t="2336" r="1040" b="2792"/>
          <a:stretch>
            <a:fillRect/>
          </a:stretch>
        </p:blipFill>
        <p:spPr>
          <a:xfrm rot="5400000">
            <a:off x="2667002" y="-2667002"/>
            <a:ext cx="6857998" cy="12192002"/>
          </a:xfrm>
          <a:prstGeom prst="rect">
            <a:avLst/>
          </a:prstGeom>
        </p:spPr>
      </p:pic>
      <p:sp>
        <p:nvSpPr>
          <p:cNvPr id="7" name="矩形 6"/>
          <p:cNvSpPr/>
          <p:nvPr/>
        </p:nvSpPr>
        <p:spPr>
          <a:xfrm>
            <a:off x="247286" y="235947"/>
            <a:ext cx="11698514" cy="6386286"/>
          </a:xfrm>
          <a:prstGeom prst="rect">
            <a:avLst/>
          </a:prstGeom>
          <a:solidFill>
            <a:schemeClr val="bg1"/>
          </a:solidFill>
          <a:ln>
            <a:solidFill>
              <a:srgbClr val="E03837"/>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08000" y="467178"/>
            <a:ext cx="86364" cy="523220"/>
          </a:xfrm>
          <a:prstGeom prst="rect">
            <a:avLst/>
          </a:pr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986971" y="467360"/>
            <a:ext cx="4174114" cy="523220"/>
            <a:chOff x="986971" y="1464035"/>
            <a:chExt cx="3848798" cy="523220"/>
          </a:xfrm>
        </p:grpSpPr>
        <p:sp>
          <p:nvSpPr>
            <p:cNvPr id="13" name="矩形: 圆角 12"/>
            <p:cNvSpPr/>
            <p:nvPr/>
          </p:nvSpPr>
          <p:spPr>
            <a:xfrm>
              <a:off x="986971" y="1464035"/>
              <a:ext cx="3657600" cy="523220"/>
            </a:xfrm>
            <a:prstGeom prst="roundRect">
              <a:avLst/>
            </a:prstGeom>
            <a:solidFill>
              <a:srgbClr val="E03837"/>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1117599" y="1545742"/>
              <a:ext cx="3718170" cy="400110"/>
            </a:xfrm>
            <a:prstGeom prst="rect">
              <a:avLst/>
            </a:prstGeom>
            <a:noFill/>
          </p:spPr>
          <p:txBody>
            <a:bodyPr wrap="square" rtlCol="0">
              <a:spAutoFit/>
            </a:bodyPr>
            <a:lstStyle/>
            <a:p>
              <a:pPr marL="285750" indent="-285750">
                <a:buFont typeface="Wingdings" panose="05000000000000000000" pitchFamily="2" charset="2"/>
                <a:buChar char="u"/>
              </a:pPr>
              <a:r>
                <a:rPr lang="zh-CN" altLang="en-US" sz="2000" b="1" spc="600" dirty="0" smtClean="0">
                  <a:solidFill>
                    <a:schemeClr val="bg1"/>
                  </a:solidFill>
                  <a:latin typeface="思源黑体 CN Light" panose="020B0300000000000000" pitchFamily="34" charset="-122"/>
                  <a:ea typeface="思源黑体 CN Light" panose="020B0300000000000000" pitchFamily="34" charset="-122"/>
                </a:rPr>
                <a:t>第二章 校园安全管理</a:t>
              </a:r>
              <a:endParaRPr lang="en-US" altLang="zh-CN" sz="2000" b="1" spc="600" dirty="0" smtClean="0">
                <a:solidFill>
                  <a:schemeClr val="bg1"/>
                </a:solidFill>
                <a:latin typeface="思源黑体 CN Light" panose="020B0300000000000000" pitchFamily="34" charset="-122"/>
                <a:ea typeface="思源黑体 CN Light" panose="020B0300000000000000" pitchFamily="34" charset="-122"/>
              </a:endParaRPr>
            </a:p>
          </p:txBody>
        </p:sp>
      </p:grpSp>
      <p:sp>
        <p:nvSpPr>
          <p:cNvPr id="26" name="文本框 40"/>
          <p:cNvSpPr txBox="1"/>
          <p:nvPr/>
        </p:nvSpPr>
        <p:spPr>
          <a:xfrm>
            <a:off x="894715" y="1532940"/>
            <a:ext cx="6501766" cy="2739211"/>
          </a:xfrm>
          <a:prstGeom prst="rect">
            <a:avLst/>
          </a:prstGeom>
          <a:noFill/>
        </p:spPr>
        <p:txBody>
          <a:bodyPr wrap="square" rtlCol="0">
            <a:spAutoFit/>
          </a:bodyPr>
          <a:lstStyle/>
          <a:p>
            <a:pPr marL="342900" indent="-342900">
              <a:lnSpc>
                <a:spcPct val="150000"/>
              </a:lnSpc>
              <a:spcAft>
                <a:spcPts val="1200"/>
              </a:spcAft>
              <a:buClr>
                <a:srgbClr val="E03837"/>
              </a:buClr>
              <a:buFont typeface="Wingdings" panose="05000000000000000000" pitchFamily="2" charset="2"/>
              <a:buChar char="Ø"/>
            </a:pPr>
            <a:r>
              <a:rPr lang="zh-CN" altLang="en-US" b="1" dirty="0" smtClean="0">
                <a:solidFill>
                  <a:srgbClr val="FF0000"/>
                </a:solidFill>
              </a:rPr>
              <a:t>学校</a:t>
            </a:r>
            <a:r>
              <a:rPr lang="zh-CN" altLang="en-US" b="1" dirty="0">
                <a:solidFill>
                  <a:srgbClr val="FF0000"/>
                </a:solidFill>
              </a:rPr>
              <a:t>安全保卫人员发现进入校园的人员携带非教学用的爆炸性、易燃性、放射性、毒害性、腐蚀性等危险物品以及动物时，应当制止；难以制止的，立即报告公安机关</a:t>
            </a:r>
            <a:r>
              <a:rPr lang="zh-CN" altLang="en-US" b="1" dirty="0" smtClean="0">
                <a:solidFill>
                  <a:srgbClr val="FF0000"/>
                </a:solidFill>
              </a:rPr>
              <a:t>。</a:t>
            </a:r>
            <a:endParaRPr lang="en-US" altLang="zh-CN" b="1" dirty="0" smtClean="0">
              <a:solidFill>
                <a:srgbClr val="FF0000"/>
              </a:solidFill>
            </a:endParaRPr>
          </a:p>
          <a:p>
            <a:pPr>
              <a:lnSpc>
                <a:spcPct val="150000"/>
              </a:lnSpc>
              <a:spcAft>
                <a:spcPts val="1200"/>
              </a:spcAft>
              <a:buClr>
                <a:srgbClr val="E03837"/>
              </a:buClr>
            </a:pPr>
            <a:r>
              <a:rPr lang="zh-CN" altLang="en-US" b="1" dirty="0" smtClean="0">
                <a:solidFill>
                  <a:srgbClr val="FF0000"/>
                </a:solidFill>
              </a:rPr>
              <a:t>    符合</a:t>
            </a:r>
            <a:r>
              <a:rPr lang="zh-CN" altLang="en-US" b="1" dirty="0">
                <a:solidFill>
                  <a:srgbClr val="FF0000"/>
                </a:solidFill>
              </a:rPr>
              <a:t>本条第一款、第三款规定情形，学校安全保卫人员报告公安机关后，在公安机关人员到达现场前，可以依法采取措施并保护现场。 </a:t>
            </a:r>
          </a:p>
        </p:txBody>
      </p:sp>
      <p:sp>
        <p:nvSpPr>
          <p:cNvPr id="11" name="线形标注 2 10"/>
          <p:cNvSpPr/>
          <p:nvPr/>
        </p:nvSpPr>
        <p:spPr>
          <a:xfrm>
            <a:off x="8829378" y="3173354"/>
            <a:ext cx="2024481" cy="493370"/>
          </a:xfrm>
          <a:prstGeom prst="borderCallout2">
            <a:avLst>
              <a:gd name="adj1" fmla="val 18750"/>
              <a:gd name="adj2" fmla="val -8333"/>
              <a:gd name="adj3" fmla="val 18750"/>
              <a:gd name="adj4" fmla="val -16667"/>
              <a:gd name="adj5" fmla="val 21146"/>
              <a:gd name="adj6" fmla="val -65070"/>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rPr>
              <a:t>处置依据和标准</a:t>
            </a:r>
            <a:endParaRPr lang="zh-CN" altLang="en-US" b="1" dirty="0">
              <a:solidFill>
                <a:schemeClr val="tx1"/>
              </a:solidFill>
            </a:endParaRPr>
          </a:p>
        </p:txBody>
      </p:sp>
      <p:sp>
        <p:nvSpPr>
          <p:cNvPr id="12" name="矩形 13"/>
          <p:cNvSpPr/>
          <p:nvPr/>
        </p:nvSpPr>
        <p:spPr>
          <a:xfrm rot="16200000">
            <a:off x="8592389" y="3268820"/>
            <a:ext cx="6404385" cy="302438"/>
          </a:xfrm>
          <a:custGeom>
            <a:avLst/>
            <a:gdLst>
              <a:gd name="connsiteX0" fmla="*/ 0 w 12192000"/>
              <a:gd name="connsiteY0" fmla="*/ 0 h 3619481"/>
              <a:gd name="connsiteX1" fmla="*/ 12192000 w 12192000"/>
              <a:gd name="connsiteY1" fmla="*/ 0 h 3619481"/>
              <a:gd name="connsiteX2" fmla="*/ 12192000 w 12192000"/>
              <a:gd name="connsiteY2" fmla="*/ 3619481 h 3619481"/>
              <a:gd name="connsiteX3" fmla="*/ 0 w 12192000"/>
              <a:gd name="connsiteY3" fmla="*/ 3619481 h 3619481"/>
              <a:gd name="connsiteX4" fmla="*/ 0 w 12192000"/>
              <a:gd name="connsiteY4" fmla="*/ 0 h 3619481"/>
              <a:gd name="connsiteX0-1" fmla="*/ 0 w 12192000"/>
              <a:gd name="connsiteY0-2" fmla="*/ 0 h 3619481"/>
              <a:gd name="connsiteX1-3" fmla="*/ 12192000 w 12192000"/>
              <a:gd name="connsiteY1-4" fmla="*/ 0 h 3619481"/>
              <a:gd name="connsiteX2-5" fmla="*/ 12192000 w 12192000"/>
              <a:gd name="connsiteY2-6" fmla="*/ 3619481 h 3619481"/>
              <a:gd name="connsiteX3-7" fmla="*/ 0 w 12192000"/>
              <a:gd name="connsiteY3-8" fmla="*/ 3619481 h 3619481"/>
              <a:gd name="connsiteX4-9" fmla="*/ 0 w 12192000"/>
              <a:gd name="connsiteY4-10" fmla="*/ 0 h 3619481"/>
              <a:gd name="connsiteX0-11" fmla="*/ 0 w 12192000"/>
              <a:gd name="connsiteY0-12" fmla="*/ 0 h 3619481"/>
              <a:gd name="connsiteX1-13" fmla="*/ 12192000 w 12192000"/>
              <a:gd name="connsiteY1-14" fmla="*/ 0 h 3619481"/>
              <a:gd name="connsiteX2-15" fmla="*/ 12192000 w 12192000"/>
              <a:gd name="connsiteY2-16" fmla="*/ 3619481 h 3619481"/>
              <a:gd name="connsiteX3-17" fmla="*/ 0 w 12192000"/>
              <a:gd name="connsiteY3-18" fmla="*/ 3619481 h 3619481"/>
              <a:gd name="connsiteX4-19" fmla="*/ 0 w 12192000"/>
              <a:gd name="connsiteY4-20" fmla="*/ 0 h 3619481"/>
              <a:gd name="connsiteX0-21" fmla="*/ 0 w 12192000"/>
              <a:gd name="connsiteY0-22" fmla="*/ 0 h 3619481"/>
              <a:gd name="connsiteX1-23" fmla="*/ 12192000 w 12192000"/>
              <a:gd name="connsiteY1-24" fmla="*/ 0 h 3619481"/>
              <a:gd name="connsiteX2-25" fmla="*/ 12192000 w 12192000"/>
              <a:gd name="connsiteY2-26" fmla="*/ 3619481 h 3619481"/>
              <a:gd name="connsiteX3-27" fmla="*/ 0 w 12192000"/>
              <a:gd name="connsiteY3-28" fmla="*/ 3619481 h 3619481"/>
              <a:gd name="connsiteX4-29" fmla="*/ 0 w 12192000"/>
              <a:gd name="connsiteY4-30" fmla="*/ 0 h 3619481"/>
              <a:gd name="connsiteX0-31" fmla="*/ 0 w 12192000"/>
              <a:gd name="connsiteY0-32" fmla="*/ 0 h 3619481"/>
              <a:gd name="connsiteX1-33" fmla="*/ 12192000 w 12192000"/>
              <a:gd name="connsiteY1-34" fmla="*/ 0 h 3619481"/>
              <a:gd name="connsiteX2-35" fmla="*/ 12192000 w 12192000"/>
              <a:gd name="connsiteY2-36" fmla="*/ 3619481 h 3619481"/>
              <a:gd name="connsiteX3-37" fmla="*/ 0 w 12192000"/>
              <a:gd name="connsiteY3-38" fmla="*/ 3619481 h 3619481"/>
              <a:gd name="connsiteX4-39" fmla="*/ 0 w 12192000"/>
              <a:gd name="connsiteY4-40" fmla="*/ 0 h 36194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3619481">
                <a:moveTo>
                  <a:pt x="0" y="0"/>
                </a:moveTo>
                <a:cubicBezTo>
                  <a:pt x="3959225" y="1285875"/>
                  <a:pt x="8499475" y="1685925"/>
                  <a:pt x="12192000" y="0"/>
                </a:cubicBezTo>
                <a:lnTo>
                  <a:pt x="12192000" y="3619481"/>
                </a:lnTo>
                <a:lnTo>
                  <a:pt x="0" y="3619481"/>
                </a:lnTo>
                <a:lnTo>
                  <a:pt x="0" y="0"/>
                </a:lnTo>
                <a:close/>
              </a:path>
            </a:pathLst>
          </a:cu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4657662" y="4208960"/>
            <a:ext cx="3322002" cy="2268040"/>
            <a:chOff x="6849067" y="1318892"/>
            <a:chExt cx="4370708" cy="3028135"/>
          </a:xfrm>
        </p:grpSpPr>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4522" y="1531711"/>
              <a:ext cx="4069879" cy="2598293"/>
            </a:xfrm>
            <a:prstGeom prst="rect">
              <a:avLst/>
            </a:prstGeom>
            <a:ln>
              <a:solidFill>
                <a:schemeClr val="bg1">
                  <a:lumMod val="65000"/>
                </a:schemeClr>
              </a:solidFill>
            </a:ln>
            <a:effectLst>
              <a:outerShdw blurRad="63500" algn="ctr" rotWithShape="0">
                <a:prstClr val="black">
                  <a:alpha val="40000"/>
                </a:prstClr>
              </a:outerShdw>
            </a:effectLst>
          </p:spPr>
        </p:pic>
        <p:sp>
          <p:nvSpPr>
            <p:cNvPr id="17" name="半闭框 16"/>
            <p:cNvSpPr/>
            <p:nvPr/>
          </p:nvSpPr>
          <p:spPr>
            <a:xfrm>
              <a:off x="6849067" y="1318892"/>
              <a:ext cx="310910" cy="310910"/>
            </a:xfrm>
            <a:prstGeom prst="halfFrame">
              <a:avLst/>
            </a:pr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半闭框 17"/>
            <p:cNvSpPr/>
            <p:nvPr/>
          </p:nvSpPr>
          <p:spPr>
            <a:xfrm rot="10800000">
              <a:off x="10908865" y="4036117"/>
              <a:ext cx="310910" cy="310910"/>
            </a:xfrm>
            <a:prstGeom prst="halfFrame">
              <a:avLst/>
            </a:pr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duotone>
              <a:prstClr val="black"/>
              <a:schemeClr val="accent2">
                <a:tint val="45000"/>
                <a:satMod val="400000"/>
              </a:schemeClr>
            </a:duotone>
          </a:blip>
          <a:srcRect l="1821" t="2336" r="1040" b="2792"/>
          <a:stretch>
            <a:fillRect/>
          </a:stretch>
        </p:blipFill>
        <p:spPr>
          <a:xfrm rot="5400000">
            <a:off x="2667002" y="-2667002"/>
            <a:ext cx="6857998" cy="12192002"/>
          </a:xfrm>
          <a:prstGeom prst="rect">
            <a:avLst/>
          </a:prstGeom>
        </p:spPr>
      </p:pic>
      <p:sp>
        <p:nvSpPr>
          <p:cNvPr id="7" name="矩形 6"/>
          <p:cNvSpPr/>
          <p:nvPr/>
        </p:nvSpPr>
        <p:spPr>
          <a:xfrm>
            <a:off x="247286" y="235947"/>
            <a:ext cx="11698514" cy="6386286"/>
          </a:xfrm>
          <a:prstGeom prst="rect">
            <a:avLst/>
          </a:prstGeom>
          <a:solidFill>
            <a:schemeClr val="bg1"/>
          </a:solidFill>
          <a:ln>
            <a:solidFill>
              <a:srgbClr val="E03837"/>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08000" y="467178"/>
            <a:ext cx="86364" cy="523220"/>
          </a:xfrm>
          <a:prstGeom prst="rect">
            <a:avLst/>
          </a:pr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986971" y="467360"/>
            <a:ext cx="4174114" cy="523220"/>
            <a:chOff x="986971" y="1464035"/>
            <a:chExt cx="3848798" cy="523220"/>
          </a:xfrm>
        </p:grpSpPr>
        <p:sp>
          <p:nvSpPr>
            <p:cNvPr id="13" name="矩形: 圆角 12"/>
            <p:cNvSpPr/>
            <p:nvPr/>
          </p:nvSpPr>
          <p:spPr>
            <a:xfrm>
              <a:off x="986971" y="1464035"/>
              <a:ext cx="3657600" cy="523220"/>
            </a:xfrm>
            <a:prstGeom prst="roundRect">
              <a:avLst/>
            </a:prstGeom>
            <a:solidFill>
              <a:srgbClr val="E03837"/>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1117599" y="1545742"/>
              <a:ext cx="3718170" cy="400110"/>
            </a:xfrm>
            <a:prstGeom prst="rect">
              <a:avLst/>
            </a:prstGeom>
            <a:noFill/>
          </p:spPr>
          <p:txBody>
            <a:bodyPr wrap="square" rtlCol="0">
              <a:spAutoFit/>
            </a:bodyPr>
            <a:lstStyle/>
            <a:p>
              <a:pPr marL="285750" indent="-285750">
                <a:buFont typeface="Wingdings" panose="05000000000000000000" pitchFamily="2" charset="2"/>
                <a:buChar char="u"/>
              </a:pPr>
              <a:r>
                <a:rPr lang="zh-CN" altLang="en-US" sz="2000" b="1" spc="600" dirty="0" smtClean="0">
                  <a:solidFill>
                    <a:schemeClr val="bg1"/>
                  </a:solidFill>
                  <a:latin typeface="思源黑体 CN Light" panose="020B0300000000000000" pitchFamily="34" charset="-122"/>
                  <a:ea typeface="思源黑体 CN Light" panose="020B0300000000000000" pitchFamily="34" charset="-122"/>
                </a:rPr>
                <a:t>第二章 校园安全管理</a:t>
              </a:r>
              <a:endParaRPr lang="en-US" altLang="zh-CN" sz="2000" b="1" spc="600" dirty="0" smtClean="0">
                <a:solidFill>
                  <a:schemeClr val="bg1"/>
                </a:solidFill>
                <a:latin typeface="思源黑体 CN Light" panose="020B0300000000000000" pitchFamily="34" charset="-122"/>
                <a:ea typeface="思源黑体 CN Light" panose="020B0300000000000000" pitchFamily="34" charset="-122"/>
              </a:endParaRPr>
            </a:p>
          </p:txBody>
        </p:sp>
      </p:grpSp>
      <p:sp>
        <p:nvSpPr>
          <p:cNvPr id="26" name="文本框 40"/>
          <p:cNvSpPr txBox="1"/>
          <p:nvPr/>
        </p:nvSpPr>
        <p:spPr>
          <a:xfrm>
            <a:off x="894715" y="1342972"/>
            <a:ext cx="6440806" cy="3154710"/>
          </a:xfrm>
          <a:prstGeom prst="rect">
            <a:avLst/>
          </a:prstGeom>
          <a:noFill/>
        </p:spPr>
        <p:txBody>
          <a:bodyPr wrap="square" rtlCol="0">
            <a:spAutoFit/>
          </a:bodyPr>
          <a:lstStyle/>
          <a:p>
            <a:pPr marL="342900" indent="-342900">
              <a:lnSpc>
                <a:spcPct val="150000"/>
              </a:lnSpc>
              <a:spcAft>
                <a:spcPts val="1200"/>
              </a:spcAft>
              <a:buClr>
                <a:srgbClr val="E03837"/>
              </a:buClr>
              <a:buFont typeface="Wingdings" panose="05000000000000000000" pitchFamily="2" charset="2"/>
              <a:buChar char="Ø"/>
            </a:pPr>
            <a:r>
              <a:rPr lang="zh-CN" altLang="en-US" b="1" dirty="0" smtClean="0">
                <a:solidFill>
                  <a:srgbClr val="FF0000"/>
                </a:solidFill>
              </a:rPr>
              <a:t>第十八</a:t>
            </a:r>
            <a:r>
              <a:rPr lang="zh-CN" altLang="en-US" b="1" dirty="0">
                <a:solidFill>
                  <a:srgbClr val="FF0000"/>
                </a:solidFill>
              </a:rPr>
              <a:t>条  </a:t>
            </a:r>
            <a:r>
              <a:rPr lang="zh-CN" altLang="en-US" b="1" dirty="0"/>
              <a:t>校园门前地面应当施划、设置禁止停放车辆、摆摊设点的标线、标志和道路交通信号，设置减速和防冲撞设施。没有行人过街设施的，应当施划人行横道线，设置提示标志</a:t>
            </a:r>
            <a:r>
              <a:rPr lang="zh-CN" altLang="en-US" b="1" dirty="0" smtClean="0"/>
              <a:t>。</a:t>
            </a:r>
            <a:endParaRPr lang="en-US" altLang="zh-CN" b="1" dirty="0" smtClean="0"/>
          </a:p>
          <a:p>
            <a:pPr>
              <a:lnSpc>
                <a:spcPct val="150000"/>
              </a:lnSpc>
              <a:spcAft>
                <a:spcPts val="1200"/>
              </a:spcAft>
              <a:buClr>
                <a:srgbClr val="E03837"/>
              </a:buClr>
            </a:pPr>
            <a:r>
              <a:rPr lang="zh-CN" altLang="en-US" b="1" dirty="0" smtClean="0">
                <a:solidFill>
                  <a:srgbClr val="FF0000"/>
                </a:solidFill>
              </a:rPr>
              <a:t>    允许</a:t>
            </a:r>
            <a:r>
              <a:rPr lang="zh-CN" altLang="en-US" b="1" dirty="0">
                <a:solidFill>
                  <a:srgbClr val="FF0000"/>
                </a:solidFill>
              </a:rPr>
              <a:t>进入校园的车辆，应当遵守校内安全规则。</a:t>
            </a:r>
            <a:r>
              <a:rPr lang="zh-CN" altLang="en-US" b="1" dirty="0"/>
              <a:t>发生校园交通事故，学校应当及时向学校主管部门和公安机关报告，公安机关应当依法及时处理。</a:t>
            </a:r>
          </a:p>
        </p:txBody>
      </p:sp>
      <p:sp>
        <p:nvSpPr>
          <p:cNvPr id="12" name="椭圆 11"/>
          <p:cNvSpPr/>
          <p:nvPr/>
        </p:nvSpPr>
        <p:spPr>
          <a:xfrm>
            <a:off x="7553282" y="4497682"/>
            <a:ext cx="1680210" cy="1618615"/>
          </a:xfrm>
          <a:prstGeom prst="ellipse">
            <a:avLst/>
          </a:prstGeom>
          <a:noFill/>
          <a:ln w="38100">
            <a:solidFill>
              <a:srgbClr val="E03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2677" y="4740549"/>
            <a:ext cx="1241425" cy="1138596"/>
          </a:xfrm>
          <a:prstGeom prst="ellipse">
            <a:avLst/>
          </a:prstGeom>
          <a:ln>
            <a:solidFill>
              <a:srgbClr val="E03837"/>
            </a:solidFill>
          </a:ln>
          <a:effectLst>
            <a:outerShdw blurRad="63500" algn="ctr" rotWithShape="0">
              <a:prstClr val="black">
                <a:alpha val="40000"/>
              </a:prstClr>
            </a:outerShdw>
          </a:effectLst>
        </p:spPr>
      </p:pic>
      <p:sp>
        <p:nvSpPr>
          <p:cNvPr id="16" name="线形标注 2 15"/>
          <p:cNvSpPr/>
          <p:nvPr/>
        </p:nvSpPr>
        <p:spPr>
          <a:xfrm>
            <a:off x="8920819" y="1550424"/>
            <a:ext cx="1613070" cy="493370"/>
          </a:xfrm>
          <a:prstGeom prst="borderCallout2">
            <a:avLst>
              <a:gd name="adj1" fmla="val 18750"/>
              <a:gd name="adj2" fmla="val -8333"/>
              <a:gd name="adj3" fmla="val 18750"/>
              <a:gd name="adj4" fmla="val -16667"/>
              <a:gd name="adj5" fmla="val 21146"/>
              <a:gd name="adj6" fmla="val -65070"/>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rPr>
              <a:t>交通管理</a:t>
            </a:r>
            <a:endParaRPr lang="zh-CN" altLang="en-US" b="1" dirty="0">
              <a:solidFill>
                <a:schemeClr val="tx1"/>
              </a:solidFill>
            </a:endParaRPr>
          </a:p>
        </p:txBody>
      </p:sp>
      <p:sp>
        <p:nvSpPr>
          <p:cNvPr id="17" name="矩形 13"/>
          <p:cNvSpPr/>
          <p:nvPr/>
        </p:nvSpPr>
        <p:spPr>
          <a:xfrm rot="16200000">
            <a:off x="8592389" y="3268820"/>
            <a:ext cx="6404385" cy="302438"/>
          </a:xfrm>
          <a:custGeom>
            <a:avLst/>
            <a:gdLst>
              <a:gd name="connsiteX0" fmla="*/ 0 w 12192000"/>
              <a:gd name="connsiteY0" fmla="*/ 0 h 3619481"/>
              <a:gd name="connsiteX1" fmla="*/ 12192000 w 12192000"/>
              <a:gd name="connsiteY1" fmla="*/ 0 h 3619481"/>
              <a:gd name="connsiteX2" fmla="*/ 12192000 w 12192000"/>
              <a:gd name="connsiteY2" fmla="*/ 3619481 h 3619481"/>
              <a:gd name="connsiteX3" fmla="*/ 0 w 12192000"/>
              <a:gd name="connsiteY3" fmla="*/ 3619481 h 3619481"/>
              <a:gd name="connsiteX4" fmla="*/ 0 w 12192000"/>
              <a:gd name="connsiteY4" fmla="*/ 0 h 3619481"/>
              <a:gd name="connsiteX0-1" fmla="*/ 0 w 12192000"/>
              <a:gd name="connsiteY0-2" fmla="*/ 0 h 3619481"/>
              <a:gd name="connsiteX1-3" fmla="*/ 12192000 w 12192000"/>
              <a:gd name="connsiteY1-4" fmla="*/ 0 h 3619481"/>
              <a:gd name="connsiteX2-5" fmla="*/ 12192000 w 12192000"/>
              <a:gd name="connsiteY2-6" fmla="*/ 3619481 h 3619481"/>
              <a:gd name="connsiteX3-7" fmla="*/ 0 w 12192000"/>
              <a:gd name="connsiteY3-8" fmla="*/ 3619481 h 3619481"/>
              <a:gd name="connsiteX4-9" fmla="*/ 0 w 12192000"/>
              <a:gd name="connsiteY4-10" fmla="*/ 0 h 3619481"/>
              <a:gd name="connsiteX0-11" fmla="*/ 0 w 12192000"/>
              <a:gd name="connsiteY0-12" fmla="*/ 0 h 3619481"/>
              <a:gd name="connsiteX1-13" fmla="*/ 12192000 w 12192000"/>
              <a:gd name="connsiteY1-14" fmla="*/ 0 h 3619481"/>
              <a:gd name="connsiteX2-15" fmla="*/ 12192000 w 12192000"/>
              <a:gd name="connsiteY2-16" fmla="*/ 3619481 h 3619481"/>
              <a:gd name="connsiteX3-17" fmla="*/ 0 w 12192000"/>
              <a:gd name="connsiteY3-18" fmla="*/ 3619481 h 3619481"/>
              <a:gd name="connsiteX4-19" fmla="*/ 0 w 12192000"/>
              <a:gd name="connsiteY4-20" fmla="*/ 0 h 3619481"/>
              <a:gd name="connsiteX0-21" fmla="*/ 0 w 12192000"/>
              <a:gd name="connsiteY0-22" fmla="*/ 0 h 3619481"/>
              <a:gd name="connsiteX1-23" fmla="*/ 12192000 w 12192000"/>
              <a:gd name="connsiteY1-24" fmla="*/ 0 h 3619481"/>
              <a:gd name="connsiteX2-25" fmla="*/ 12192000 w 12192000"/>
              <a:gd name="connsiteY2-26" fmla="*/ 3619481 h 3619481"/>
              <a:gd name="connsiteX3-27" fmla="*/ 0 w 12192000"/>
              <a:gd name="connsiteY3-28" fmla="*/ 3619481 h 3619481"/>
              <a:gd name="connsiteX4-29" fmla="*/ 0 w 12192000"/>
              <a:gd name="connsiteY4-30" fmla="*/ 0 h 3619481"/>
              <a:gd name="connsiteX0-31" fmla="*/ 0 w 12192000"/>
              <a:gd name="connsiteY0-32" fmla="*/ 0 h 3619481"/>
              <a:gd name="connsiteX1-33" fmla="*/ 12192000 w 12192000"/>
              <a:gd name="connsiteY1-34" fmla="*/ 0 h 3619481"/>
              <a:gd name="connsiteX2-35" fmla="*/ 12192000 w 12192000"/>
              <a:gd name="connsiteY2-36" fmla="*/ 3619481 h 3619481"/>
              <a:gd name="connsiteX3-37" fmla="*/ 0 w 12192000"/>
              <a:gd name="connsiteY3-38" fmla="*/ 3619481 h 3619481"/>
              <a:gd name="connsiteX4-39" fmla="*/ 0 w 12192000"/>
              <a:gd name="connsiteY4-40" fmla="*/ 0 h 36194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3619481">
                <a:moveTo>
                  <a:pt x="0" y="0"/>
                </a:moveTo>
                <a:cubicBezTo>
                  <a:pt x="3959225" y="1285875"/>
                  <a:pt x="8499475" y="1685925"/>
                  <a:pt x="12192000" y="0"/>
                </a:cubicBezTo>
                <a:lnTo>
                  <a:pt x="12192000" y="3619481"/>
                </a:lnTo>
                <a:lnTo>
                  <a:pt x="0" y="3619481"/>
                </a:lnTo>
                <a:lnTo>
                  <a:pt x="0" y="0"/>
                </a:lnTo>
                <a:close/>
              </a:path>
            </a:pathLst>
          </a:cu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duotone>
              <a:prstClr val="black"/>
              <a:schemeClr val="accent2">
                <a:tint val="45000"/>
                <a:satMod val="400000"/>
              </a:schemeClr>
            </a:duotone>
          </a:blip>
          <a:srcRect l="1821" t="2336" r="1040" b="2792"/>
          <a:stretch>
            <a:fillRect/>
          </a:stretch>
        </p:blipFill>
        <p:spPr>
          <a:xfrm rot="5400000">
            <a:off x="2667002" y="-2667002"/>
            <a:ext cx="6857998" cy="12192002"/>
          </a:xfrm>
          <a:prstGeom prst="rect">
            <a:avLst/>
          </a:prstGeom>
        </p:spPr>
      </p:pic>
      <p:sp>
        <p:nvSpPr>
          <p:cNvPr id="7" name="矩形 6"/>
          <p:cNvSpPr/>
          <p:nvPr/>
        </p:nvSpPr>
        <p:spPr>
          <a:xfrm>
            <a:off x="247286" y="235947"/>
            <a:ext cx="11698514" cy="6386286"/>
          </a:xfrm>
          <a:prstGeom prst="rect">
            <a:avLst/>
          </a:prstGeom>
          <a:solidFill>
            <a:schemeClr val="bg1"/>
          </a:solidFill>
          <a:ln>
            <a:solidFill>
              <a:srgbClr val="E03837"/>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08000" y="467178"/>
            <a:ext cx="86364" cy="523220"/>
          </a:xfrm>
          <a:prstGeom prst="rect">
            <a:avLst/>
          </a:pr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986971" y="467360"/>
            <a:ext cx="4174114" cy="523220"/>
            <a:chOff x="986971" y="1464035"/>
            <a:chExt cx="3848798" cy="523220"/>
          </a:xfrm>
        </p:grpSpPr>
        <p:sp>
          <p:nvSpPr>
            <p:cNvPr id="13" name="矩形: 圆角 12"/>
            <p:cNvSpPr/>
            <p:nvPr/>
          </p:nvSpPr>
          <p:spPr>
            <a:xfrm>
              <a:off x="986971" y="1464035"/>
              <a:ext cx="3657600" cy="523220"/>
            </a:xfrm>
            <a:prstGeom prst="roundRect">
              <a:avLst/>
            </a:prstGeom>
            <a:solidFill>
              <a:srgbClr val="E03837"/>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1117599" y="1545742"/>
              <a:ext cx="3718170" cy="400110"/>
            </a:xfrm>
            <a:prstGeom prst="rect">
              <a:avLst/>
            </a:prstGeom>
            <a:noFill/>
          </p:spPr>
          <p:txBody>
            <a:bodyPr wrap="square" rtlCol="0">
              <a:spAutoFit/>
            </a:bodyPr>
            <a:lstStyle/>
            <a:p>
              <a:pPr marL="285750" indent="-285750">
                <a:buFont typeface="Wingdings" panose="05000000000000000000" pitchFamily="2" charset="2"/>
                <a:buChar char="u"/>
              </a:pPr>
              <a:r>
                <a:rPr lang="zh-CN" altLang="en-US" sz="2000" b="1" spc="600" dirty="0" smtClean="0">
                  <a:solidFill>
                    <a:schemeClr val="bg1"/>
                  </a:solidFill>
                  <a:latin typeface="思源黑体 CN Light" panose="020B0300000000000000" pitchFamily="34" charset="-122"/>
                  <a:ea typeface="思源黑体 CN Light" panose="020B0300000000000000" pitchFamily="34" charset="-122"/>
                </a:rPr>
                <a:t>第二章 校园安全管理</a:t>
              </a:r>
              <a:endParaRPr lang="en-US" altLang="zh-CN" sz="2000" b="1" spc="600" dirty="0" smtClean="0">
                <a:solidFill>
                  <a:schemeClr val="bg1"/>
                </a:solidFill>
                <a:latin typeface="思源黑体 CN Light" panose="020B0300000000000000" pitchFamily="34" charset="-122"/>
                <a:ea typeface="思源黑体 CN Light" panose="020B0300000000000000" pitchFamily="34" charset="-122"/>
              </a:endParaRPr>
            </a:p>
          </p:txBody>
        </p:sp>
      </p:grpSp>
      <p:sp>
        <p:nvSpPr>
          <p:cNvPr id="26" name="文本框 40"/>
          <p:cNvSpPr txBox="1"/>
          <p:nvPr/>
        </p:nvSpPr>
        <p:spPr>
          <a:xfrm>
            <a:off x="894714" y="1342972"/>
            <a:ext cx="7253606" cy="4862870"/>
          </a:xfrm>
          <a:prstGeom prst="rect">
            <a:avLst/>
          </a:prstGeom>
          <a:noFill/>
        </p:spPr>
        <p:txBody>
          <a:bodyPr wrap="square" rtlCol="0">
            <a:spAutoFit/>
          </a:bodyPr>
          <a:lstStyle/>
          <a:p>
            <a:pPr marL="342900" indent="-342900">
              <a:lnSpc>
                <a:spcPct val="150000"/>
              </a:lnSpc>
              <a:spcAft>
                <a:spcPts val="1200"/>
              </a:spcAft>
              <a:buClr>
                <a:srgbClr val="E03837"/>
              </a:buClr>
              <a:buFont typeface="Wingdings" panose="05000000000000000000" pitchFamily="2" charset="2"/>
              <a:buChar char="Ø"/>
            </a:pPr>
            <a:r>
              <a:rPr lang="zh-CN" altLang="en-US" b="1" dirty="0" smtClean="0"/>
              <a:t>第二十一</a:t>
            </a:r>
            <a:r>
              <a:rPr lang="zh-CN" altLang="en-US" b="1" dirty="0"/>
              <a:t>条  </a:t>
            </a:r>
            <a:r>
              <a:rPr lang="zh-CN" altLang="en-US" b="1" dirty="0">
                <a:solidFill>
                  <a:srgbClr val="FF0000"/>
                </a:solidFill>
              </a:rPr>
              <a:t>任课教师在教学活动开始前和教学活动进行过程中应当履行以下职责：</a:t>
            </a:r>
          </a:p>
          <a:p>
            <a:pPr>
              <a:lnSpc>
                <a:spcPct val="150000"/>
              </a:lnSpc>
              <a:spcAft>
                <a:spcPts val="1200"/>
              </a:spcAft>
              <a:buClr>
                <a:srgbClr val="E03837"/>
              </a:buClr>
            </a:pPr>
            <a:r>
              <a:rPr lang="zh-CN" altLang="en-US" b="1" dirty="0" smtClean="0"/>
              <a:t>    （</a:t>
            </a:r>
            <a:r>
              <a:rPr lang="zh-CN" altLang="en-US" b="1" dirty="0"/>
              <a:t>一）体育、实验以及各种实践课程上课前应当检查场地、器材、用具、材料的安全性并做好记录，存在安全隐患的应当立即停用；</a:t>
            </a:r>
          </a:p>
          <a:p>
            <a:pPr>
              <a:lnSpc>
                <a:spcPct val="150000"/>
              </a:lnSpc>
              <a:spcAft>
                <a:spcPts val="1200"/>
              </a:spcAft>
              <a:buClr>
                <a:srgbClr val="E03837"/>
              </a:buClr>
            </a:pPr>
            <a:r>
              <a:rPr lang="zh-CN" altLang="en-US" b="1" dirty="0" smtClean="0"/>
              <a:t>    （</a:t>
            </a:r>
            <a:r>
              <a:rPr lang="zh-CN" altLang="en-US" b="1" dirty="0"/>
              <a:t>二）对特异体质或者患有疾病等原因不适宜参加特定教育教学活动的学生以及生理期的女学生给予必要照顾；</a:t>
            </a:r>
          </a:p>
          <a:p>
            <a:pPr>
              <a:lnSpc>
                <a:spcPct val="150000"/>
              </a:lnSpc>
              <a:spcAft>
                <a:spcPts val="1200"/>
              </a:spcAft>
              <a:buClr>
                <a:srgbClr val="E03837"/>
              </a:buClr>
            </a:pPr>
            <a:r>
              <a:rPr lang="zh-CN" altLang="en-US" b="1" dirty="0" smtClean="0"/>
              <a:t>    （</a:t>
            </a:r>
            <a:r>
              <a:rPr lang="zh-CN" altLang="en-US" b="1" dirty="0"/>
              <a:t>三）发现学生有身体或者心理异常情况的，及时采取有效救护措施并告知其监护人或者其他近亲属</a:t>
            </a:r>
            <a:r>
              <a:rPr lang="zh-CN" altLang="en-US" b="1" dirty="0" smtClean="0"/>
              <a:t>。</a:t>
            </a:r>
            <a:endParaRPr lang="en-US" altLang="zh-CN" b="1" dirty="0"/>
          </a:p>
          <a:p>
            <a:pPr marL="342900" indent="-342900">
              <a:lnSpc>
                <a:spcPct val="150000"/>
              </a:lnSpc>
              <a:spcAft>
                <a:spcPts val="1200"/>
              </a:spcAft>
              <a:buClr>
                <a:srgbClr val="E03837"/>
              </a:buClr>
              <a:buFont typeface="Wingdings" panose="05000000000000000000" pitchFamily="2" charset="2"/>
              <a:buChar char="Ø"/>
            </a:pPr>
            <a:r>
              <a:rPr lang="zh-CN" altLang="en-US" b="1" dirty="0"/>
              <a:t>第二十四条  </a:t>
            </a:r>
            <a:r>
              <a:rPr lang="zh-CN" altLang="en-US" b="1" dirty="0" smtClean="0">
                <a:solidFill>
                  <a:srgbClr val="FF0000"/>
                </a:solidFill>
              </a:rPr>
              <a:t>学校</a:t>
            </a:r>
            <a:r>
              <a:rPr lang="zh-CN" altLang="en-US" b="1" dirty="0">
                <a:solidFill>
                  <a:srgbClr val="FF0000"/>
                </a:solidFill>
              </a:rPr>
              <a:t>组织大型校际活动，应当事先与公安机关等部门协商并落实安全措施。</a:t>
            </a:r>
          </a:p>
        </p:txBody>
      </p:sp>
      <p:sp>
        <p:nvSpPr>
          <p:cNvPr id="11" name="线形标注 2 10"/>
          <p:cNvSpPr/>
          <p:nvPr/>
        </p:nvSpPr>
        <p:spPr>
          <a:xfrm>
            <a:off x="9356219" y="1551261"/>
            <a:ext cx="1570862" cy="493370"/>
          </a:xfrm>
          <a:prstGeom prst="borderCallout2">
            <a:avLst>
              <a:gd name="adj1" fmla="val 18750"/>
              <a:gd name="adj2" fmla="val -8333"/>
              <a:gd name="adj3" fmla="val 18750"/>
              <a:gd name="adj4" fmla="val -16667"/>
              <a:gd name="adj5" fmla="val 21146"/>
              <a:gd name="adj6" fmla="val -65070"/>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rPr>
              <a:t>教师职责</a:t>
            </a:r>
            <a:endParaRPr lang="zh-CN" altLang="en-US" b="1" dirty="0">
              <a:solidFill>
                <a:schemeClr val="tx1"/>
              </a:solidFill>
            </a:endParaRPr>
          </a:p>
        </p:txBody>
      </p:sp>
      <p:sp>
        <p:nvSpPr>
          <p:cNvPr id="12" name="矩形 13"/>
          <p:cNvSpPr/>
          <p:nvPr/>
        </p:nvSpPr>
        <p:spPr>
          <a:xfrm rot="16200000">
            <a:off x="8592389" y="3268820"/>
            <a:ext cx="6404385" cy="302438"/>
          </a:xfrm>
          <a:custGeom>
            <a:avLst/>
            <a:gdLst>
              <a:gd name="connsiteX0" fmla="*/ 0 w 12192000"/>
              <a:gd name="connsiteY0" fmla="*/ 0 h 3619481"/>
              <a:gd name="connsiteX1" fmla="*/ 12192000 w 12192000"/>
              <a:gd name="connsiteY1" fmla="*/ 0 h 3619481"/>
              <a:gd name="connsiteX2" fmla="*/ 12192000 w 12192000"/>
              <a:gd name="connsiteY2" fmla="*/ 3619481 h 3619481"/>
              <a:gd name="connsiteX3" fmla="*/ 0 w 12192000"/>
              <a:gd name="connsiteY3" fmla="*/ 3619481 h 3619481"/>
              <a:gd name="connsiteX4" fmla="*/ 0 w 12192000"/>
              <a:gd name="connsiteY4" fmla="*/ 0 h 3619481"/>
              <a:gd name="connsiteX0-1" fmla="*/ 0 w 12192000"/>
              <a:gd name="connsiteY0-2" fmla="*/ 0 h 3619481"/>
              <a:gd name="connsiteX1-3" fmla="*/ 12192000 w 12192000"/>
              <a:gd name="connsiteY1-4" fmla="*/ 0 h 3619481"/>
              <a:gd name="connsiteX2-5" fmla="*/ 12192000 w 12192000"/>
              <a:gd name="connsiteY2-6" fmla="*/ 3619481 h 3619481"/>
              <a:gd name="connsiteX3-7" fmla="*/ 0 w 12192000"/>
              <a:gd name="connsiteY3-8" fmla="*/ 3619481 h 3619481"/>
              <a:gd name="connsiteX4-9" fmla="*/ 0 w 12192000"/>
              <a:gd name="connsiteY4-10" fmla="*/ 0 h 3619481"/>
              <a:gd name="connsiteX0-11" fmla="*/ 0 w 12192000"/>
              <a:gd name="connsiteY0-12" fmla="*/ 0 h 3619481"/>
              <a:gd name="connsiteX1-13" fmla="*/ 12192000 w 12192000"/>
              <a:gd name="connsiteY1-14" fmla="*/ 0 h 3619481"/>
              <a:gd name="connsiteX2-15" fmla="*/ 12192000 w 12192000"/>
              <a:gd name="connsiteY2-16" fmla="*/ 3619481 h 3619481"/>
              <a:gd name="connsiteX3-17" fmla="*/ 0 w 12192000"/>
              <a:gd name="connsiteY3-18" fmla="*/ 3619481 h 3619481"/>
              <a:gd name="connsiteX4-19" fmla="*/ 0 w 12192000"/>
              <a:gd name="connsiteY4-20" fmla="*/ 0 h 3619481"/>
              <a:gd name="connsiteX0-21" fmla="*/ 0 w 12192000"/>
              <a:gd name="connsiteY0-22" fmla="*/ 0 h 3619481"/>
              <a:gd name="connsiteX1-23" fmla="*/ 12192000 w 12192000"/>
              <a:gd name="connsiteY1-24" fmla="*/ 0 h 3619481"/>
              <a:gd name="connsiteX2-25" fmla="*/ 12192000 w 12192000"/>
              <a:gd name="connsiteY2-26" fmla="*/ 3619481 h 3619481"/>
              <a:gd name="connsiteX3-27" fmla="*/ 0 w 12192000"/>
              <a:gd name="connsiteY3-28" fmla="*/ 3619481 h 3619481"/>
              <a:gd name="connsiteX4-29" fmla="*/ 0 w 12192000"/>
              <a:gd name="connsiteY4-30" fmla="*/ 0 h 3619481"/>
              <a:gd name="connsiteX0-31" fmla="*/ 0 w 12192000"/>
              <a:gd name="connsiteY0-32" fmla="*/ 0 h 3619481"/>
              <a:gd name="connsiteX1-33" fmla="*/ 12192000 w 12192000"/>
              <a:gd name="connsiteY1-34" fmla="*/ 0 h 3619481"/>
              <a:gd name="connsiteX2-35" fmla="*/ 12192000 w 12192000"/>
              <a:gd name="connsiteY2-36" fmla="*/ 3619481 h 3619481"/>
              <a:gd name="connsiteX3-37" fmla="*/ 0 w 12192000"/>
              <a:gd name="connsiteY3-38" fmla="*/ 3619481 h 3619481"/>
              <a:gd name="connsiteX4-39" fmla="*/ 0 w 12192000"/>
              <a:gd name="connsiteY4-40" fmla="*/ 0 h 36194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3619481">
                <a:moveTo>
                  <a:pt x="0" y="0"/>
                </a:moveTo>
                <a:cubicBezTo>
                  <a:pt x="3959225" y="1285875"/>
                  <a:pt x="8499475" y="1685925"/>
                  <a:pt x="12192000" y="0"/>
                </a:cubicBezTo>
                <a:lnTo>
                  <a:pt x="12192000" y="3619481"/>
                </a:lnTo>
                <a:lnTo>
                  <a:pt x="0" y="3619481"/>
                </a:lnTo>
                <a:lnTo>
                  <a:pt x="0" y="0"/>
                </a:lnTo>
                <a:close/>
              </a:path>
            </a:pathLst>
          </a:cu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duotone>
              <a:prstClr val="black"/>
              <a:schemeClr val="accent2">
                <a:tint val="45000"/>
                <a:satMod val="400000"/>
              </a:schemeClr>
            </a:duotone>
          </a:blip>
          <a:srcRect l="1821" t="2336" r="1040" b="2792"/>
          <a:stretch>
            <a:fillRect/>
          </a:stretch>
        </p:blipFill>
        <p:spPr>
          <a:xfrm rot="5400000">
            <a:off x="2667002" y="-2667002"/>
            <a:ext cx="6857998" cy="12192002"/>
          </a:xfrm>
          <a:prstGeom prst="rect">
            <a:avLst/>
          </a:prstGeom>
        </p:spPr>
      </p:pic>
      <p:sp>
        <p:nvSpPr>
          <p:cNvPr id="7" name="矩形 6"/>
          <p:cNvSpPr/>
          <p:nvPr/>
        </p:nvSpPr>
        <p:spPr>
          <a:xfrm>
            <a:off x="247286" y="235214"/>
            <a:ext cx="11698514" cy="6386286"/>
          </a:xfrm>
          <a:prstGeom prst="rect">
            <a:avLst/>
          </a:prstGeom>
          <a:solidFill>
            <a:schemeClr val="bg1"/>
          </a:solidFill>
          <a:ln>
            <a:solidFill>
              <a:srgbClr val="E03837"/>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08000" y="467178"/>
            <a:ext cx="86364" cy="523220"/>
          </a:xfrm>
          <a:prstGeom prst="rect">
            <a:avLst/>
          </a:pr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986971" y="467360"/>
            <a:ext cx="4174114" cy="523220"/>
            <a:chOff x="986971" y="1464035"/>
            <a:chExt cx="3848798" cy="523220"/>
          </a:xfrm>
        </p:grpSpPr>
        <p:sp>
          <p:nvSpPr>
            <p:cNvPr id="13" name="矩形: 圆角 12"/>
            <p:cNvSpPr/>
            <p:nvPr/>
          </p:nvSpPr>
          <p:spPr>
            <a:xfrm>
              <a:off x="986971" y="1464035"/>
              <a:ext cx="3657600" cy="523220"/>
            </a:xfrm>
            <a:prstGeom prst="roundRect">
              <a:avLst/>
            </a:prstGeom>
            <a:solidFill>
              <a:srgbClr val="E03837"/>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1117599" y="1545742"/>
              <a:ext cx="3718170" cy="400110"/>
            </a:xfrm>
            <a:prstGeom prst="rect">
              <a:avLst/>
            </a:prstGeom>
            <a:noFill/>
          </p:spPr>
          <p:txBody>
            <a:bodyPr wrap="square" rtlCol="0">
              <a:spAutoFit/>
            </a:bodyPr>
            <a:lstStyle/>
            <a:p>
              <a:pPr marL="285750" indent="-285750">
                <a:buFont typeface="Wingdings" panose="05000000000000000000" pitchFamily="2" charset="2"/>
                <a:buChar char="u"/>
              </a:pPr>
              <a:r>
                <a:rPr lang="zh-CN" altLang="en-US" sz="2000" b="1" spc="600" dirty="0" smtClean="0">
                  <a:solidFill>
                    <a:schemeClr val="bg1"/>
                  </a:solidFill>
                  <a:latin typeface="思源黑体 CN Light" panose="020B0300000000000000" pitchFamily="34" charset="-122"/>
                  <a:ea typeface="思源黑体 CN Light" panose="020B0300000000000000" pitchFamily="34" charset="-122"/>
                </a:rPr>
                <a:t>第二章 校园安全管理</a:t>
              </a:r>
              <a:endParaRPr lang="en-US" altLang="zh-CN" sz="2000" b="1" spc="600" dirty="0" smtClean="0">
                <a:solidFill>
                  <a:schemeClr val="bg1"/>
                </a:solidFill>
                <a:latin typeface="思源黑体 CN Light" panose="020B0300000000000000" pitchFamily="34" charset="-122"/>
                <a:ea typeface="思源黑体 CN Light" panose="020B0300000000000000" pitchFamily="34" charset="-122"/>
              </a:endParaRPr>
            </a:p>
          </p:txBody>
        </p:sp>
      </p:grpSp>
      <p:sp>
        <p:nvSpPr>
          <p:cNvPr id="26" name="文本框 40"/>
          <p:cNvSpPr txBox="1"/>
          <p:nvPr/>
        </p:nvSpPr>
        <p:spPr>
          <a:xfrm>
            <a:off x="894715" y="1342972"/>
            <a:ext cx="6765926" cy="4293483"/>
          </a:xfrm>
          <a:prstGeom prst="rect">
            <a:avLst/>
          </a:prstGeom>
          <a:noFill/>
        </p:spPr>
        <p:txBody>
          <a:bodyPr wrap="square" rtlCol="0">
            <a:spAutoFit/>
          </a:bodyPr>
          <a:lstStyle/>
          <a:p>
            <a:pPr marL="342900" indent="-342900">
              <a:lnSpc>
                <a:spcPct val="150000"/>
              </a:lnSpc>
              <a:spcAft>
                <a:spcPts val="1200"/>
              </a:spcAft>
              <a:buClr>
                <a:srgbClr val="E03837"/>
              </a:buClr>
              <a:buFont typeface="Wingdings" panose="05000000000000000000" pitchFamily="2" charset="2"/>
              <a:buChar char="Ø"/>
            </a:pPr>
            <a:r>
              <a:rPr lang="zh-CN" altLang="en-US" b="1" dirty="0" smtClean="0"/>
              <a:t>第二十五条  </a:t>
            </a:r>
            <a:r>
              <a:rPr lang="zh-CN" altLang="en-US" b="1" dirty="0" smtClean="0">
                <a:solidFill>
                  <a:srgbClr val="FF0000"/>
                </a:solidFill>
              </a:rPr>
              <a:t>学校</a:t>
            </a:r>
            <a:r>
              <a:rPr lang="zh-CN" altLang="en-US" b="1" dirty="0">
                <a:solidFill>
                  <a:srgbClr val="FF0000"/>
                </a:solidFill>
              </a:rPr>
              <a:t>组织学生校外集体活动的，应当制定安全方案、应急预案。 </a:t>
            </a:r>
            <a:endParaRPr lang="en-US" altLang="zh-CN" b="1" dirty="0" smtClean="0">
              <a:solidFill>
                <a:srgbClr val="FF0000"/>
              </a:solidFill>
            </a:endParaRPr>
          </a:p>
          <a:p>
            <a:pPr>
              <a:lnSpc>
                <a:spcPct val="150000"/>
              </a:lnSpc>
              <a:spcAft>
                <a:spcPts val="1200"/>
              </a:spcAft>
              <a:buClr>
                <a:srgbClr val="E03837"/>
              </a:buClr>
            </a:pPr>
            <a:r>
              <a:rPr lang="zh-CN" altLang="en-US" b="1" dirty="0" smtClean="0">
                <a:solidFill>
                  <a:srgbClr val="FF0000"/>
                </a:solidFill>
              </a:rPr>
              <a:t>    校外</a:t>
            </a:r>
            <a:r>
              <a:rPr lang="zh-CN" altLang="en-US" b="1" dirty="0">
                <a:solidFill>
                  <a:srgbClr val="FF0000"/>
                </a:solidFill>
              </a:rPr>
              <a:t>集体活动需要租用车辆接送学生的，应当租用有相应客运资质的运输企业客运车辆，并与运输企业签订运输合同，明确安全责任</a:t>
            </a:r>
            <a:r>
              <a:rPr lang="zh-CN" altLang="en-US" b="1" dirty="0" smtClean="0">
                <a:solidFill>
                  <a:srgbClr val="FF0000"/>
                </a:solidFill>
              </a:rPr>
              <a:t>。</a:t>
            </a:r>
            <a:endParaRPr lang="en-US" altLang="zh-CN" b="1" dirty="0">
              <a:solidFill>
                <a:srgbClr val="FF0000"/>
              </a:solidFill>
            </a:endParaRPr>
          </a:p>
          <a:p>
            <a:pPr marL="342900" indent="-342900">
              <a:lnSpc>
                <a:spcPct val="150000"/>
              </a:lnSpc>
              <a:spcAft>
                <a:spcPts val="1200"/>
              </a:spcAft>
              <a:buClr>
                <a:srgbClr val="E03837"/>
              </a:buClr>
              <a:buFont typeface="Wingdings" panose="05000000000000000000" pitchFamily="2" charset="2"/>
              <a:buChar char="Ø"/>
            </a:pPr>
            <a:r>
              <a:rPr lang="zh-CN" altLang="en-US" b="1" dirty="0"/>
              <a:t>第二十六</a:t>
            </a:r>
            <a:r>
              <a:rPr lang="zh-CN" altLang="en-US" b="1" dirty="0" smtClean="0"/>
              <a:t>条  </a:t>
            </a:r>
            <a:r>
              <a:rPr lang="zh-CN" altLang="en-US" b="1" dirty="0" smtClean="0">
                <a:solidFill>
                  <a:srgbClr val="FF0000"/>
                </a:solidFill>
              </a:rPr>
              <a:t>学校</a:t>
            </a:r>
            <a:r>
              <a:rPr lang="zh-CN" altLang="en-US" b="1" dirty="0">
                <a:solidFill>
                  <a:srgbClr val="FF0000"/>
                </a:solidFill>
              </a:rPr>
              <a:t>应当建立健全校园欺凌防治工作早期预警、事中处理和事后干预机制，</a:t>
            </a:r>
            <a:r>
              <a:rPr lang="zh-CN" altLang="en-US" b="1" dirty="0"/>
              <a:t>开展校园巡查，发现校园欺凌行为的，应当及时制止并开展调查处理，必要时向学校主管部门和公安机关报告</a:t>
            </a:r>
            <a:r>
              <a:rPr lang="zh-CN" altLang="en-US" b="1" dirty="0" smtClean="0"/>
              <a:t>。</a:t>
            </a:r>
            <a:endParaRPr lang="zh-CN" altLang="en-US" b="1" dirty="0"/>
          </a:p>
        </p:txBody>
      </p:sp>
      <p:sp>
        <p:nvSpPr>
          <p:cNvPr id="11" name="矩形 13"/>
          <p:cNvSpPr/>
          <p:nvPr/>
        </p:nvSpPr>
        <p:spPr>
          <a:xfrm rot="16200000">
            <a:off x="8592389" y="3268820"/>
            <a:ext cx="6404385" cy="302438"/>
          </a:xfrm>
          <a:custGeom>
            <a:avLst/>
            <a:gdLst>
              <a:gd name="connsiteX0" fmla="*/ 0 w 12192000"/>
              <a:gd name="connsiteY0" fmla="*/ 0 h 3619481"/>
              <a:gd name="connsiteX1" fmla="*/ 12192000 w 12192000"/>
              <a:gd name="connsiteY1" fmla="*/ 0 h 3619481"/>
              <a:gd name="connsiteX2" fmla="*/ 12192000 w 12192000"/>
              <a:gd name="connsiteY2" fmla="*/ 3619481 h 3619481"/>
              <a:gd name="connsiteX3" fmla="*/ 0 w 12192000"/>
              <a:gd name="connsiteY3" fmla="*/ 3619481 h 3619481"/>
              <a:gd name="connsiteX4" fmla="*/ 0 w 12192000"/>
              <a:gd name="connsiteY4" fmla="*/ 0 h 3619481"/>
              <a:gd name="connsiteX0-1" fmla="*/ 0 w 12192000"/>
              <a:gd name="connsiteY0-2" fmla="*/ 0 h 3619481"/>
              <a:gd name="connsiteX1-3" fmla="*/ 12192000 w 12192000"/>
              <a:gd name="connsiteY1-4" fmla="*/ 0 h 3619481"/>
              <a:gd name="connsiteX2-5" fmla="*/ 12192000 w 12192000"/>
              <a:gd name="connsiteY2-6" fmla="*/ 3619481 h 3619481"/>
              <a:gd name="connsiteX3-7" fmla="*/ 0 w 12192000"/>
              <a:gd name="connsiteY3-8" fmla="*/ 3619481 h 3619481"/>
              <a:gd name="connsiteX4-9" fmla="*/ 0 w 12192000"/>
              <a:gd name="connsiteY4-10" fmla="*/ 0 h 3619481"/>
              <a:gd name="connsiteX0-11" fmla="*/ 0 w 12192000"/>
              <a:gd name="connsiteY0-12" fmla="*/ 0 h 3619481"/>
              <a:gd name="connsiteX1-13" fmla="*/ 12192000 w 12192000"/>
              <a:gd name="connsiteY1-14" fmla="*/ 0 h 3619481"/>
              <a:gd name="connsiteX2-15" fmla="*/ 12192000 w 12192000"/>
              <a:gd name="connsiteY2-16" fmla="*/ 3619481 h 3619481"/>
              <a:gd name="connsiteX3-17" fmla="*/ 0 w 12192000"/>
              <a:gd name="connsiteY3-18" fmla="*/ 3619481 h 3619481"/>
              <a:gd name="connsiteX4-19" fmla="*/ 0 w 12192000"/>
              <a:gd name="connsiteY4-20" fmla="*/ 0 h 3619481"/>
              <a:gd name="connsiteX0-21" fmla="*/ 0 w 12192000"/>
              <a:gd name="connsiteY0-22" fmla="*/ 0 h 3619481"/>
              <a:gd name="connsiteX1-23" fmla="*/ 12192000 w 12192000"/>
              <a:gd name="connsiteY1-24" fmla="*/ 0 h 3619481"/>
              <a:gd name="connsiteX2-25" fmla="*/ 12192000 w 12192000"/>
              <a:gd name="connsiteY2-26" fmla="*/ 3619481 h 3619481"/>
              <a:gd name="connsiteX3-27" fmla="*/ 0 w 12192000"/>
              <a:gd name="connsiteY3-28" fmla="*/ 3619481 h 3619481"/>
              <a:gd name="connsiteX4-29" fmla="*/ 0 w 12192000"/>
              <a:gd name="connsiteY4-30" fmla="*/ 0 h 3619481"/>
              <a:gd name="connsiteX0-31" fmla="*/ 0 w 12192000"/>
              <a:gd name="connsiteY0-32" fmla="*/ 0 h 3619481"/>
              <a:gd name="connsiteX1-33" fmla="*/ 12192000 w 12192000"/>
              <a:gd name="connsiteY1-34" fmla="*/ 0 h 3619481"/>
              <a:gd name="connsiteX2-35" fmla="*/ 12192000 w 12192000"/>
              <a:gd name="connsiteY2-36" fmla="*/ 3619481 h 3619481"/>
              <a:gd name="connsiteX3-37" fmla="*/ 0 w 12192000"/>
              <a:gd name="connsiteY3-38" fmla="*/ 3619481 h 3619481"/>
              <a:gd name="connsiteX4-39" fmla="*/ 0 w 12192000"/>
              <a:gd name="connsiteY4-40" fmla="*/ 0 h 36194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3619481">
                <a:moveTo>
                  <a:pt x="0" y="0"/>
                </a:moveTo>
                <a:cubicBezTo>
                  <a:pt x="3959225" y="1285875"/>
                  <a:pt x="8499475" y="1685925"/>
                  <a:pt x="12192000" y="0"/>
                </a:cubicBezTo>
                <a:lnTo>
                  <a:pt x="12192000" y="3619481"/>
                </a:lnTo>
                <a:lnTo>
                  <a:pt x="0" y="3619481"/>
                </a:lnTo>
                <a:lnTo>
                  <a:pt x="0" y="0"/>
                </a:lnTo>
                <a:close/>
              </a:path>
            </a:pathLst>
          </a:cu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线形标注 2 11"/>
          <p:cNvSpPr/>
          <p:nvPr/>
        </p:nvSpPr>
        <p:spPr>
          <a:xfrm>
            <a:off x="9085327" y="1551261"/>
            <a:ext cx="1786889" cy="493370"/>
          </a:xfrm>
          <a:prstGeom prst="borderCallout2">
            <a:avLst>
              <a:gd name="adj1" fmla="val 18750"/>
              <a:gd name="adj2" fmla="val -8333"/>
              <a:gd name="adj3" fmla="val 18750"/>
              <a:gd name="adj4" fmla="val -16667"/>
              <a:gd name="adj5" fmla="val 21146"/>
              <a:gd name="adj6" fmla="val -65070"/>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rPr>
              <a:t>应当就是必须</a:t>
            </a:r>
            <a:endParaRPr lang="zh-CN" altLang="en-US" b="1" dirty="0">
              <a:solidFill>
                <a:schemeClr val="tx1"/>
              </a:solidFill>
            </a:endParaRPr>
          </a:p>
        </p:txBody>
      </p:sp>
      <p:sp>
        <p:nvSpPr>
          <p:cNvPr id="14" name="线形标注 2 13"/>
          <p:cNvSpPr/>
          <p:nvPr/>
        </p:nvSpPr>
        <p:spPr>
          <a:xfrm>
            <a:off x="9085327" y="2551386"/>
            <a:ext cx="1786889" cy="493370"/>
          </a:xfrm>
          <a:prstGeom prst="borderCallout2">
            <a:avLst>
              <a:gd name="adj1" fmla="val 18750"/>
              <a:gd name="adj2" fmla="val -8333"/>
              <a:gd name="adj3" fmla="val 18750"/>
              <a:gd name="adj4" fmla="val -16667"/>
              <a:gd name="adj5" fmla="val 21146"/>
              <a:gd name="adj6" fmla="val -65070"/>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rPr>
              <a:t>校外活动租车</a:t>
            </a:r>
            <a:endParaRPr lang="zh-CN" altLang="en-US" b="1" dirty="0">
              <a:solidFill>
                <a:schemeClr val="tx1"/>
              </a:solidFill>
            </a:endParaRPr>
          </a:p>
        </p:txBody>
      </p:sp>
      <p:sp>
        <p:nvSpPr>
          <p:cNvPr id="16" name="线形标注 2 15"/>
          <p:cNvSpPr/>
          <p:nvPr/>
        </p:nvSpPr>
        <p:spPr>
          <a:xfrm>
            <a:off x="9153144" y="3965277"/>
            <a:ext cx="1719072" cy="493370"/>
          </a:xfrm>
          <a:prstGeom prst="borderCallout2">
            <a:avLst>
              <a:gd name="adj1" fmla="val 18750"/>
              <a:gd name="adj2" fmla="val -8333"/>
              <a:gd name="adj3" fmla="val 18750"/>
              <a:gd name="adj4" fmla="val -16667"/>
              <a:gd name="adj5" fmla="val 21146"/>
              <a:gd name="adj6" fmla="val -65070"/>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rPr>
              <a:t>校园欺凌防治</a:t>
            </a:r>
            <a:endParaRPr lang="zh-CN" altLang="en-US"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duotone>
              <a:prstClr val="black"/>
              <a:schemeClr val="accent2">
                <a:tint val="45000"/>
                <a:satMod val="400000"/>
              </a:schemeClr>
            </a:duotone>
          </a:blip>
          <a:srcRect l="1821" t="2336" r="1040" b="2792"/>
          <a:stretch>
            <a:fillRect/>
          </a:stretch>
        </p:blipFill>
        <p:spPr>
          <a:xfrm rot="5400000">
            <a:off x="2667002" y="-2667002"/>
            <a:ext cx="6857998" cy="12192002"/>
          </a:xfrm>
          <a:prstGeom prst="rect">
            <a:avLst/>
          </a:prstGeom>
        </p:spPr>
      </p:pic>
      <p:sp>
        <p:nvSpPr>
          <p:cNvPr id="7" name="矩形 6"/>
          <p:cNvSpPr/>
          <p:nvPr/>
        </p:nvSpPr>
        <p:spPr>
          <a:xfrm>
            <a:off x="247286" y="235947"/>
            <a:ext cx="11698514" cy="6386286"/>
          </a:xfrm>
          <a:prstGeom prst="rect">
            <a:avLst/>
          </a:prstGeom>
          <a:solidFill>
            <a:schemeClr val="bg1"/>
          </a:solidFill>
          <a:ln>
            <a:solidFill>
              <a:srgbClr val="E03837"/>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08000" y="467178"/>
            <a:ext cx="86364" cy="523220"/>
          </a:xfrm>
          <a:prstGeom prst="rect">
            <a:avLst/>
          </a:pr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986971" y="467360"/>
            <a:ext cx="4174114" cy="523220"/>
            <a:chOff x="986971" y="1464035"/>
            <a:chExt cx="3848798" cy="523220"/>
          </a:xfrm>
        </p:grpSpPr>
        <p:sp>
          <p:nvSpPr>
            <p:cNvPr id="13" name="矩形: 圆角 12"/>
            <p:cNvSpPr/>
            <p:nvPr/>
          </p:nvSpPr>
          <p:spPr>
            <a:xfrm>
              <a:off x="986971" y="1464035"/>
              <a:ext cx="3657600" cy="523220"/>
            </a:xfrm>
            <a:prstGeom prst="roundRect">
              <a:avLst/>
            </a:prstGeom>
            <a:solidFill>
              <a:srgbClr val="E03837"/>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1117599" y="1545742"/>
              <a:ext cx="3718170" cy="400110"/>
            </a:xfrm>
            <a:prstGeom prst="rect">
              <a:avLst/>
            </a:prstGeom>
            <a:noFill/>
          </p:spPr>
          <p:txBody>
            <a:bodyPr wrap="square" rtlCol="0">
              <a:spAutoFit/>
            </a:bodyPr>
            <a:lstStyle/>
            <a:p>
              <a:pPr marL="285750" indent="-285750">
                <a:buFont typeface="Wingdings" panose="05000000000000000000" pitchFamily="2" charset="2"/>
                <a:buChar char="u"/>
              </a:pPr>
              <a:r>
                <a:rPr lang="zh-CN" altLang="en-US" sz="2000" b="1" spc="600" dirty="0" smtClean="0">
                  <a:solidFill>
                    <a:schemeClr val="bg1"/>
                  </a:solidFill>
                  <a:latin typeface="思源黑体 CN Light" panose="020B0300000000000000" pitchFamily="34" charset="-122"/>
                  <a:ea typeface="思源黑体 CN Light" panose="020B0300000000000000" pitchFamily="34" charset="-122"/>
                </a:rPr>
                <a:t>第二章 校园安全管理</a:t>
              </a:r>
              <a:endParaRPr lang="en-US" altLang="zh-CN" sz="2000" b="1" spc="600" dirty="0" smtClean="0">
                <a:solidFill>
                  <a:schemeClr val="bg1"/>
                </a:solidFill>
                <a:latin typeface="思源黑体 CN Light" panose="020B0300000000000000" pitchFamily="34" charset="-122"/>
                <a:ea typeface="思源黑体 CN Light" panose="020B0300000000000000" pitchFamily="34" charset="-122"/>
              </a:endParaRPr>
            </a:p>
          </p:txBody>
        </p:sp>
      </p:grpSp>
      <p:sp>
        <p:nvSpPr>
          <p:cNvPr id="26" name="文本框 40"/>
          <p:cNvSpPr txBox="1"/>
          <p:nvPr/>
        </p:nvSpPr>
        <p:spPr>
          <a:xfrm>
            <a:off x="894715" y="1342972"/>
            <a:ext cx="6796406" cy="4708981"/>
          </a:xfrm>
          <a:prstGeom prst="rect">
            <a:avLst/>
          </a:prstGeom>
          <a:noFill/>
        </p:spPr>
        <p:txBody>
          <a:bodyPr wrap="square" rtlCol="0">
            <a:spAutoFit/>
          </a:bodyPr>
          <a:lstStyle/>
          <a:p>
            <a:pPr marL="342900" indent="-342900">
              <a:lnSpc>
                <a:spcPct val="150000"/>
              </a:lnSpc>
              <a:spcAft>
                <a:spcPts val="1200"/>
              </a:spcAft>
              <a:buClr>
                <a:srgbClr val="E03837"/>
              </a:buClr>
              <a:buFont typeface="Wingdings" panose="05000000000000000000" pitchFamily="2" charset="2"/>
              <a:buChar char="Ø"/>
            </a:pPr>
            <a:r>
              <a:rPr lang="zh-CN" altLang="en-US" b="1" dirty="0" smtClean="0"/>
              <a:t>第二十八</a:t>
            </a:r>
            <a:r>
              <a:rPr lang="zh-CN" altLang="en-US" b="1" dirty="0"/>
              <a:t>条  </a:t>
            </a:r>
            <a:r>
              <a:rPr lang="zh-CN" altLang="en-US" b="1" dirty="0">
                <a:solidFill>
                  <a:srgbClr val="FF0000"/>
                </a:solidFill>
              </a:rPr>
              <a:t>学校应当按照规定配备专兼职心理健康辅导人员，对学生进行心理健康教育</a:t>
            </a:r>
            <a:r>
              <a:rPr lang="zh-CN" altLang="en-US" b="1" dirty="0" smtClean="0">
                <a:solidFill>
                  <a:srgbClr val="FF0000"/>
                </a:solidFill>
              </a:rPr>
              <a:t>。</a:t>
            </a:r>
            <a:endParaRPr lang="en-US" altLang="zh-CN" b="1" dirty="0" smtClean="0">
              <a:solidFill>
                <a:srgbClr val="FF0000"/>
              </a:solidFill>
            </a:endParaRPr>
          </a:p>
          <a:p>
            <a:pPr marL="342900" indent="-342900">
              <a:lnSpc>
                <a:spcPct val="150000"/>
              </a:lnSpc>
              <a:spcAft>
                <a:spcPts val="1200"/>
              </a:spcAft>
              <a:buClr>
                <a:srgbClr val="E03837"/>
              </a:buClr>
              <a:buFont typeface="Wingdings" panose="05000000000000000000" pitchFamily="2" charset="2"/>
              <a:buChar char="Ø"/>
            </a:pPr>
            <a:r>
              <a:rPr lang="zh-CN" altLang="en-US" b="1" dirty="0" smtClean="0">
                <a:solidFill>
                  <a:srgbClr val="FF0000"/>
                </a:solidFill>
              </a:rPr>
              <a:t>第二十九</a:t>
            </a:r>
            <a:r>
              <a:rPr lang="zh-CN" altLang="en-US" b="1" dirty="0">
                <a:solidFill>
                  <a:srgbClr val="FF0000"/>
                </a:solidFill>
              </a:rPr>
              <a:t>条  </a:t>
            </a:r>
            <a:r>
              <a:rPr lang="zh-CN" altLang="en-US" b="1" dirty="0"/>
              <a:t>学校发现学生有明显自杀、自残或者伤害他人倾向，以及有言语、情绪或者行为明显异常容易发生安全事故的，应当采取看护、陪护等必要措施，并及时告知学生监护人或者其他近亲属。</a:t>
            </a:r>
            <a:endParaRPr lang="en-US" altLang="zh-CN" b="1" dirty="0"/>
          </a:p>
          <a:p>
            <a:pPr>
              <a:lnSpc>
                <a:spcPct val="150000"/>
              </a:lnSpc>
              <a:spcAft>
                <a:spcPts val="1200"/>
              </a:spcAft>
              <a:buClr>
                <a:srgbClr val="E03837"/>
              </a:buClr>
            </a:pPr>
            <a:r>
              <a:rPr lang="zh-CN" altLang="en-US" b="1" dirty="0" smtClean="0"/>
              <a:t>    疑似</a:t>
            </a:r>
            <a:r>
              <a:rPr lang="zh-CN" altLang="en-US" b="1" dirty="0"/>
              <a:t>精神障碍的学生有自杀、自残、伤害他人</a:t>
            </a:r>
            <a:r>
              <a:rPr lang="zh-CN" altLang="en-US" b="1" dirty="0">
                <a:solidFill>
                  <a:srgbClr val="FF0000"/>
                </a:solidFill>
              </a:rPr>
              <a:t>行为</a:t>
            </a:r>
            <a:r>
              <a:rPr lang="zh-CN" altLang="en-US" b="1" dirty="0"/>
              <a:t>，或者有自杀、自残、伤害他人</a:t>
            </a:r>
            <a:r>
              <a:rPr lang="zh-CN" altLang="en-US" b="1" dirty="0">
                <a:solidFill>
                  <a:srgbClr val="FF0000"/>
                </a:solidFill>
              </a:rPr>
              <a:t>安全危险的</a:t>
            </a:r>
            <a:r>
              <a:rPr lang="zh-CN" altLang="en-US" b="1" dirty="0"/>
              <a:t>，其监护人或者其他近亲属和</a:t>
            </a:r>
            <a:r>
              <a:rPr lang="zh-CN" altLang="en-US" b="1" dirty="0">
                <a:solidFill>
                  <a:srgbClr val="FF0000"/>
                </a:solidFill>
              </a:rPr>
              <a:t>学校应当立即采取措施予以制止，并将其送往医疗机构进行诊断</a:t>
            </a:r>
            <a:r>
              <a:rPr lang="zh-CN" altLang="en-US" b="1" dirty="0" smtClean="0">
                <a:solidFill>
                  <a:srgbClr val="FF0000"/>
                </a:solidFill>
              </a:rPr>
              <a:t>。</a:t>
            </a:r>
            <a:endParaRPr lang="en-US" altLang="zh-CN" b="1" dirty="0">
              <a:solidFill>
                <a:srgbClr val="FF0000"/>
              </a:solidFill>
            </a:endParaRPr>
          </a:p>
          <a:p>
            <a:pPr>
              <a:lnSpc>
                <a:spcPct val="150000"/>
              </a:lnSpc>
              <a:spcAft>
                <a:spcPts val="1200"/>
              </a:spcAft>
              <a:buClr>
                <a:srgbClr val="E03837"/>
              </a:buClr>
            </a:pPr>
            <a:endParaRPr lang="zh-CN" altLang="en-US" b="1" dirty="0"/>
          </a:p>
        </p:txBody>
      </p:sp>
      <p:sp>
        <p:nvSpPr>
          <p:cNvPr id="11" name="矩形 13"/>
          <p:cNvSpPr/>
          <p:nvPr/>
        </p:nvSpPr>
        <p:spPr>
          <a:xfrm rot="16200000">
            <a:off x="8592389" y="3268820"/>
            <a:ext cx="6404385" cy="302438"/>
          </a:xfrm>
          <a:custGeom>
            <a:avLst/>
            <a:gdLst>
              <a:gd name="connsiteX0" fmla="*/ 0 w 12192000"/>
              <a:gd name="connsiteY0" fmla="*/ 0 h 3619481"/>
              <a:gd name="connsiteX1" fmla="*/ 12192000 w 12192000"/>
              <a:gd name="connsiteY1" fmla="*/ 0 h 3619481"/>
              <a:gd name="connsiteX2" fmla="*/ 12192000 w 12192000"/>
              <a:gd name="connsiteY2" fmla="*/ 3619481 h 3619481"/>
              <a:gd name="connsiteX3" fmla="*/ 0 w 12192000"/>
              <a:gd name="connsiteY3" fmla="*/ 3619481 h 3619481"/>
              <a:gd name="connsiteX4" fmla="*/ 0 w 12192000"/>
              <a:gd name="connsiteY4" fmla="*/ 0 h 3619481"/>
              <a:gd name="connsiteX0-1" fmla="*/ 0 w 12192000"/>
              <a:gd name="connsiteY0-2" fmla="*/ 0 h 3619481"/>
              <a:gd name="connsiteX1-3" fmla="*/ 12192000 w 12192000"/>
              <a:gd name="connsiteY1-4" fmla="*/ 0 h 3619481"/>
              <a:gd name="connsiteX2-5" fmla="*/ 12192000 w 12192000"/>
              <a:gd name="connsiteY2-6" fmla="*/ 3619481 h 3619481"/>
              <a:gd name="connsiteX3-7" fmla="*/ 0 w 12192000"/>
              <a:gd name="connsiteY3-8" fmla="*/ 3619481 h 3619481"/>
              <a:gd name="connsiteX4-9" fmla="*/ 0 w 12192000"/>
              <a:gd name="connsiteY4-10" fmla="*/ 0 h 3619481"/>
              <a:gd name="connsiteX0-11" fmla="*/ 0 w 12192000"/>
              <a:gd name="connsiteY0-12" fmla="*/ 0 h 3619481"/>
              <a:gd name="connsiteX1-13" fmla="*/ 12192000 w 12192000"/>
              <a:gd name="connsiteY1-14" fmla="*/ 0 h 3619481"/>
              <a:gd name="connsiteX2-15" fmla="*/ 12192000 w 12192000"/>
              <a:gd name="connsiteY2-16" fmla="*/ 3619481 h 3619481"/>
              <a:gd name="connsiteX3-17" fmla="*/ 0 w 12192000"/>
              <a:gd name="connsiteY3-18" fmla="*/ 3619481 h 3619481"/>
              <a:gd name="connsiteX4-19" fmla="*/ 0 w 12192000"/>
              <a:gd name="connsiteY4-20" fmla="*/ 0 h 3619481"/>
              <a:gd name="connsiteX0-21" fmla="*/ 0 w 12192000"/>
              <a:gd name="connsiteY0-22" fmla="*/ 0 h 3619481"/>
              <a:gd name="connsiteX1-23" fmla="*/ 12192000 w 12192000"/>
              <a:gd name="connsiteY1-24" fmla="*/ 0 h 3619481"/>
              <a:gd name="connsiteX2-25" fmla="*/ 12192000 w 12192000"/>
              <a:gd name="connsiteY2-26" fmla="*/ 3619481 h 3619481"/>
              <a:gd name="connsiteX3-27" fmla="*/ 0 w 12192000"/>
              <a:gd name="connsiteY3-28" fmla="*/ 3619481 h 3619481"/>
              <a:gd name="connsiteX4-29" fmla="*/ 0 w 12192000"/>
              <a:gd name="connsiteY4-30" fmla="*/ 0 h 3619481"/>
              <a:gd name="connsiteX0-31" fmla="*/ 0 w 12192000"/>
              <a:gd name="connsiteY0-32" fmla="*/ 0 h 3619481"/>
              <a:gd name="connsiteX1-33" fmla="*/ 12192000 w 12192000"/>
              <a:gd name="connsiteY1-34" fmla="*/ 0 h 3619481"/>
              <a:gd name="connsiteX2-35" fmla="*/ 12192000 w 12192000"/>
              <a:gd name="connsiteY2-36" fmla="*/ 3619481 h 3619481"/>
              <a:gd name="connsiteX3-37" fmla="*/ 0 w 12192000"/>
              <a:gd name="connsiteY3-38" fmla="*/ 3619481 h 3619481"/>
              <a:gd name="connsiteX4-39" fmla="*/ 0 w 12192000"/>
              <a:gd name="connsiteY4-40" fmla="*/ 0 h 36194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3619481">
                <a:moveTo>
                  <a:pt x="0" y="0"/>
                </a:moveTo>
                <a:cubicBezTo>
                  <a:pt x="3959225" y="1285875"/>
                  <a:pt x="8499475" y="1685925"/>
                  <a:pt x="12192000" y="0"/>
                </a:cubicBezTo>
                <a:lnTo>
                  <a:pt x="12192000" y="3619481"/>
                </a:lnTo>
                <a:lnTo>
                  <a:pt x="0" y="3619481"/>
                </a:lnTo>
                <a:lnTo>
                  <a:pt x="0" y="0"/>
                </a:lnTo>
                <a:close/>
              </a:path>
            </a:pathLst>
          </a:cu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线形标注 2 9"/>
          <p:cNvSpPr/>
          <p:nvPr/>
        </p:nvSpPr>
        <p:spPr>
          <a:xfrm>
            <a:off x="9029700" y="2410931"/>
            <a:ext cx="2308859" cy="1286531"/>
          </a:xfrm>
          <a:prstGeom prst="borderCallout2">
            <a:avLst>
              <a:gd name="adj1" fmla="val 18750"/>
              <a:gd name="adj2" fmla="val -8333"/>
              <a:gd name="adj3" fmla="val 18750"/>
              <a:gd name="adj4" fmla="val -16667"/>
              <a:gd name="adj5" fmla="val 19127"/>
              <a:gd name="adj6" fmla="val -5474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CN" altLang="en-US" b="1" dirty="0" smtClean="0">
                <a:solidFill>
                  <a:schemeClr val="tx1"/>
                </a:solidFill>
              </a:rPr>
              <a:t>自杀自残及容易发生安全事故的情况，处理依据及办法</a:t>
            </a:r>
            <a:endParaRPr lang="zh-CN" altLang="en-US"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duotone>
              <a:prstClr val="black"/>
              <a:schemeClr val="accent2">
                <a:tint val="45000"/>
                <a:satMod val="400000"/>
              </a:schemeClr>
            </a:duotone>
          </a:blip>
          <a:srcRect l="1821" t="2336" r="1040" b="2792"/>
          <a:stretch>
            <a:fillRect/>
          </a:stretch>
        </p:blipFill>
        <p:spPr>
          <a:xfrm rot="5400000">
            <a:off x="2667002" y="-2667002"/>
            <a:ext cx="6857998" cy="12192002"/>
          </a:xfrm>
          <a:prstGeom prst="rect">
            <a:avLst/>
          </a:prstGeom>
        </p:spPr>
      </p:pic>
      <p:sp>
        <p:nvSpPr>
          <p:cNvPr id="7" name="矩形 6"/>
          <p:cNvSpPr/>
          <p:nvPr/>
        </p:nvSpPr>
        <p:spPr>
          <a:xfrm>
            <a:off x="247286" y="235947"/>
            <a:ext cx="11698514" cy="6386286"/>
          </a:xfrm>
          <a:prstGeom prst="rect">
            <a:avLst/>
          </a:prstGeom>
          <a:solidFill>
            <a:schemeClr val="bg1"/>
          </a:solidFill>
          <a:ln>
            <a:solidFill>
              <a:srgbClr val="E03837"/>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08000" y="467178"/>
            <a:ext cx="86364" cy="523220"/>
          </a:xfrm>
          <a:prstGeom prst="rect">
            <a:avLst/>
          </a:pr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986971" y="467360"/>
            <a:ext cx="4174114" cy="523220"/>
            <a:chOff x="986971" y="1464035"/>
            <a:chExt cx="3848798" cy="523220"/>
          </a:xfrm>
        </p:grpSpPr>
        <p:sp>
          <p:nvSpPr>
            <p:cNvPr id="13" name="矩形: 圆角 12"/>
            <p:cNvSpPr/>
            <p:nvPr/>
          </p:nvSpPr>
          <p:spPr>
            <a:xfrm>
              <a:off x="986971" y="1464035"/>
              <a:ext cx="3657600" cy="523220"/>
            </a:xfrm>
            <a:prstGeom prst="roundRect">
              <a:avLst/>
            </a:prstGeom>
            <a:solidFill>
              <a:srgbClr val="E03837"/>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1117599" y="1545742"/>
              <a:ext cx="3718170" cy="400110"/>
            </a:xfrm>
            <a:prstGeom prst="rect">
              <a:avLst/>
            </a:prstGeom>
            <a:noFill/>
          </p:spPr>
          <p:txBody>
            <a:bodyPr wrap="square" rtlCol="0">
              <a:spAutoFit/>
            </a:bodyPr>
            <a:lstStyle/>
            <a:p>
              <a:pPr marL="285750" indent="-285750">
                <a:buFont typeface="Wingdings" panose="05000000000000000000" pitchFamily="2" charset="2"/>
                <a:buChar char="u"/>
              </a:pPr>
              <a:r>
                <a:rPr lang="zh-CN" altLang="en-US" sz="2000" b="1" spc="600" dirty="0" smtClean="0">
                  <a:solidFill>
                    <a:schemeClr val="bg1"/>
                  </a:solidFill>
                  <a:latin typeface="思源黑体 CN Light" panose="020B0300000000000000" pitchFamily="34" charset="-122"/>
                  <a:ea typeface="思源黑体 CN Light" panose="020B0300000000000000" pitchFamily="34" charset="-122"/>
                </a:rPr>
                <a:t>第二章 校园安全管理</a:t>
              </a:r>
              <a:endParaRPr lang="en-US" altLang="zh-CN" sz="2000" b="1" spc="600" dirty="0" smtClean="0">
                <a:solidFill>
                  <a:schemeClr val="bg1"/>
                </a:solidFill>
                <a:latin typeface="思源黑体 CN Light" panose="020B0300000000000000" pitchFamily="34" charset="-122"/>
                <a:ea typeface="思源黑体 CN Light" panose="020B0300000000000000" pitchFamily="34" charset="-122"/>
              </a:endParaRPr>
            </a:p>
          </p:txBody>
        </p:sp>
      </p:grpSp>
      <p:sp>
        <p:nvSpPr>
          <p:cNvPr id="26" name="文本框 40"/>
          <p:cNvSpPr txBox="1"/>
          <p:nvPr/>
        </p:nvSpPr>
        <p:spPr>
          <a:xfrm>
            <a:off x="894715" y="1342972"/>
            <a:ext cx="6532246" cy="2323713"/>
          </a:xfrm>
          <a:prstGeom prst="rect">
            <a:avLst/>
          </a:prstGeom>
          <a:noFill/>
        </p:spPr>
        <p:txBody>
          <a:bodyPr wrap="square" rtlCol="0">
            <a:spAutoFit/>
          </a:bodyPr>
          <a:lstStyle/>
          <a:p>
            <a:pPr marL="342900" indent="-342900">
              <a:lnSpc>
                <a:spcPct val="150000"/>
              </a:lnSpc>
              <a:spcAft>
                <a:spcPts val="1200"/>
              </a:spcAft>
              <a:buClr>
                <a:srgbClr val="E03837"/>
              </a:buClr>
              <a:buFont typeface="Wingdings" panose="05000000000000000000" pitchFamily="2" charset="2"/>
              <a:buChar char="Ø"/>
            </a:pPr>
            <a:r>
              <a:rPr lang="zh-CN" altLang="en-US" b="1" dirty="0" smtClean="0">
                <a:solidFill>
                  <a:srgbClr val="FF0000"/>
                </a:solidFill>
              </a:rPr>
              <a:t>第三十</a:t>
            </a:r>
            <a:r>
              <a:rPr lang="zh-CN" altLang="en-US" b="1" dirty="0">
                <a:solidFill>
                  <a:srgbClr val="FF0000"/>
                </a:solidFill>
              </a:rPr>
              <a:t>条  </a:t>
            </a:r>
            <a:r>
              <a:rPr lang="zh-CN" altLang="en-US" b="1" dirty="0"/>
              <a:t>教职工患有精神疾病、传染性疾病或者其他可能影响学生身心健康的疾病的，学校应当安排其离岗治疗。</a:t>
            </a:r>
          </a:p>
          <a:p>
            <a:pPr marL="342900" indent="-342900">
              <a:lnSpc>
                <a:spcPct val="150000"/>
              </a:lnSpc>
              <a:spcAft>
                <a:spcPts val="1200"/>
              </a:spcAft>
              <a:buClr>
                <a:srgbClr val="E03837"/>
              </a:buClr>
              <a:buFont typeface="Wingdings" panose="05000000000000000000" pitchFamily="2" charset="2"/>
              <a:buChar char="Ø"/>
            </a:pPr>
            <a:r>
              <a:rPr lang="zh-CN" altLang="en-US" b="1" dirty="0" smtClean="0"/>
              <a:t>第三十一</a:t>
            </a:r>
            <a:r>
              <a:rPr lang="zh-CN" altLang="en-US" b="1" dirty="0"/>
              <a:t>条  学校应当对</a:t>
            </a:r>
            <a:r>
              <a:rPr lang="zh-CN" altLang="en-US" b="1" dirty="0">
                <a:solidFill>
                  <a:srgbClr val="FF0000"/>
                </a:solidFill>
              </a:rPr>
              <a:t>校园网络</a:t>
            </a:r>
            <a:r>
              <a:rPr lang="zh-CN" altLang="en-US" b="1" dirty="0"/>
              <a:t>采取必要的安全管理措施，阻止淫秽、色情、赌博、暴力、凶杀、恐怖或者教唆犯罪等有害信息进入校园网络</a:t>
            </a:r>
            <a:r>
              <a:rPr lang="zh-CN" altLang="en-US" b="1" dirty="0" smtClean="0"/>
              <a:t>。</a:t>
            </a:r>
            <a:endParaRPr lang="zh-CN" altLang="en-US" b="1" dirty="0"/>
          </a:p>
        </p:txBody>
      </p:sp>
      <p:sp>
        <p:nvSpPr>
          <p:cNvPr id="11" name="矩形 13"/>
          <p:cNvSpPr/>
          <p:nvPr/>
        </p:nvSpPr>
        <p:spPr>
          <a:xfrm rot="16200000">
            <a:off x="8592389" y="3268820"/>
            <a:ext cx="6404385" cy="302438"/>
          </a:xfrm>
          <a:custGeom>
            <a:avLst/>
            <a:gdLst>
              <a:gd name="connsiteX0" fmla="*/ 0 w 12192000"/>
              <a:gd name="connsiteY0" fmla="*/ 0 h 3619481"/>
              <a:gd name="connsiteX1" fmla="*/ 12192000 w 12192000"/>
              <a:gd name="connsiteY1" fmla="*/ 0 h 3619481"/>
              <a:gd name="connsiteX2" fmla="*/ 12192000 w 12192000"/>
              <a:gd name="connsiteY2" fmla="*/ 3619481 h 3619481"/>
              <a:gd name="connsiteX3" fmla="*/ 0 w 12192000"/>
              <a:gd name="connsiteY3" fmla="*/ 3619481 h 3619481"/>
              <a:gd name="connsiteX4" fmla="*/ 0 w 12192000"/>
              <a:gd name="connsiteY4" fmla="*/ 0 h 3619481"/>
              <a:gd name="connsiteX0-1" fmla="*/ 0 w 12192000"/>
              <a:gd name="connsiteY0-2" fmla="*/ 0 h 3619481"/>
              <a:gd name="connsiteX1-3" fmla="*/ 12192000 w 12192000"/>
              <a:gd name="connsiteY1-4" fmla="*/ 0 h 3619481"/>
              <a:gd name="connsiteX2-5" fmla="*/ 12192000 w 12192000"/>
              <a:gd name="connsiteY2-6" fmla="*/ 3619481 h 3619481"/>
              <a:gd name="connsiteX3-7" fmla="*/ 0 w 12192000"/>
              <a:gd name="connsiteY3-8" fmla="*/ 3619481 h 3619481"/>
              <a:gd name="connsiteX4-9" fmla="*/ 0 w 12192000"/>
              <a:gd name="connsiteY4-10" fmla="*/ 0 h 3619481"/>
              <a:gd name="connsiteX0-11" fmla="*/ 0 w 12192000"/>
              <a:gd name="connsiteY0-12" fmla="*/ 0 h 3619481"/>
              <a:gd name="connsiteX1-13" fmla="*/ 12192000 w 12192000"/>
              <a:gd name="connsiteY1-14" fmla="*/ 0 h 3619481"/>
              <a:gd name="connsiteX2-15" fmla="*/ 12192000 w 12192000"/>
              <a:gd name="connsiteY2-16" fmla="*/ 3619481 h 3619481"/>
              <a:gd name="connsiteX3-17" fmla="*/ 0 w 12192000"/>
              <a:gd name="connsiteY3-18" fmla="*/ 3619481 h 3619481"/>
              <a:gd name="connsiteX4-19" fmla="*/ 0 w 12192000"/>
              <a:gd name="connsiteY4-20" fmla="*/ 0 h 3619481"/>
              <a:gd name="connsiteX0-21" fmla="*/ 0 w 12192000"/>
              <a:gd name="connsiteY0-22" fmla="*/ 0 h 3619481"/>
              <a:gd name="connsiteX1-23" fmla="*/ 12192000 w 12192000"/>
              <a:gd name="connsiteY1-24" fmla="*/ 0 h 3619481"/>
              <a:gd name="connsiteX2-25" fmla="*/ 12192000 w 12192000"/>
              <a:gd name="connsiteY2-26" fmla="*/ 3619481 h 3619481"/>
              <a:gd name="connsiteX3-27" fmla="*/ 0 w 12192000"/>
              <a:gd name="connsiteY3-28" fmla="*/ 3619481 h 3619481"/>
              <a:gd name="connsiteX4-29" fmla="*/ 0 w 12192000"/>
              <a:gd name="connsiteY4-30" fmla="*/ 0 h 3619481"/>
              <a:gd name="connsiteX0-31" fmla="*/ 0 w 12192000"/>
              <a:gd name="connsiteY0-32" fmla="*/ 0 h 3619481"/>
              <a:gd name="connsiteX1-33" fmla="*/ 12192000 w 12192000"/>
              <a:gd name="connsiteY1-34" fmla="*/ 0 h 3619481"/>
              <a:gd name="connsiteX2-35" fmla="*/ 12192000 w 12192000"/>
              <a:gd name="connsiteY2-36" fmla="*/ 3619481 h 3619481"/>
              <a:gd name="connsiteX3-37" fmla="*/ 0 w 12192000"/>
              <a:gd name="connsiteY3-38" fmla="*/ 3619481 h 3619481"/>
              <a:gd name="connsiteX4-39" fmla="*/ 0 w 12192000"/>
              <a:gd name="connsiteY4-40" fmla="*/ 0 h 36194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3619481">
                <a:moveTo>
                  <a:pt x="0" y="0"/>
                </a:moveTo>
                <a:cubicBezTo>
                  <a:pt x="3959225" y="1285875"/>
                  <a:pt x="8499475" y="1685925"/>
                  <a:pt x="12192000" y="0"/>
                </a:cubicBezTo>
                <a:lnTo>
                  <a:pt x="12192000" y="3619481"/>
                </a:lnTo>
                <a:lnTo>
                  <a:pt x="0" y="3619481"/>
                </a:lnTo>
                <a:lnTo>
                  <a:pt x="0" y="0"/>
                </a:lnTo>
                <a:close/>
              </a:path>
            </a:pathLst>
          </a:cu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线形标注 2 9"/>
          <p:cNvSpPr/>
          <p:nvPr/>
        </p:nvSpPr>
        <p:spPr>
          <a:xfrm>
            <a:off x="8905875" y="1461861"/>
            <a:ext cx="1995488" cy="632115"/>
          </a:xfrm>
          <a:prstGeom prst="borderCallout2">
            <a:avLst>
              <a:gd name="adj1" fmla="val 18750"/>
              <a:gd name="adj2" fmla="val -8333"/>
              <a:gd name="adj3" fmla="val 18750"/>
              <a:gd name="adj4" fmla="val -16667"/>
              <a:gd name="adj5" fmla="val 18635"/>
              <a:gd name="adj6" fmla="val -55848"/>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b="1" dirty="0" smtClean="0">
                <a:solidFill>
                  <a:schemeClr val="tx1"/>
                </a:solidFill>
              </a:rPr>
              <a:t>教职工患有疾病如何处理</a:t>
            </a:r>
            <a:endParaRPr lang="zh-CN" altLang="en-US" b="1" dirty="0">
              <a:solidFill>
                <a:schemeClr val="tx1"/>
              </a:solidFill>
            </a:endParaRPr>
          </a:p>
        </p:txBody>
      </p:sp>
      <p:grpSp>
        <p:nvGrpSpPr>
          <p:cNvPr id="12" name="组合 11"/>
          <p:cNvGrpSpPr/>
          <p:nvPr/>
        </p:nvGrpSpPr>
        <p:grpSpPr>
          <a:xfrm>
            <a:off x="4620245" y="3805495"/>
            <a:ext cx="3560587" cy="2565123"/>
            <a:chOff x="6849067" y="1318892"/>
            <a:chExt cx="4370708" cy="3028135"/>
          </a:xfrm>
        </p:grpSpPr>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2916" y="1528380"/>
              <a:ext cx="3973089" cy="2604956"/>
            </a:xfrm>
            <a:prstGeom prst="rect">
              <a:avLst/>
            </a:prstGeom>
            <a:ln>
              <a:solidFill>
                <a:schemeClr val="bg1">
                  <a:lumMod val="65000"/>
                </a:schemeClr>
              </a:solidFill>
            </a:ln>
            <a:effectLst>
              <a:outerShdw blurRad="63500" algn="ctr" rotWithShape="0">
                <a:prstClr val="black">
                  <a:alpha val="40000"/>
                </a:prstClr>
              </a:outerShdw>
            </a:effectLst>
          </p:spPr>
        </p:pic>
        <p:sp>
          <p:nvSpPr>
            <p:cNvPr id="16" name="半闭框 15"/>
            <p:cNvSpPr/>
            <p:nvPr/>
          </p:nvSpPr>
          <p:spPr>
            <a:xfrm>
              <a:off x="6849067" y="1318892"/>
              <a:ext cx="310910" cy="310910"/>
            </a:xfrm>
            <a:prstGeom prst="halfFrame">
              <a:avLst/>
            </a:pr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半闭框 16"/>
            <p:cNvSpPr/>
            <p:nvPr/>
          </p:nvSpPr>
          <p:spPr>
            <a:xfrm rot="10800000">
              <a:off x="10908865" y="4036117"/>
              <a:ext cx="310910" cy="310910"/>
            </a:xfrm>
            <a:prstGeom prst="halfFrame">
              <a:avLst/>
            </a:pr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8" name="线形标注 2 17"/>
          <p:cNvSpPr/>
          <p:nvPr/>
        </p:nvSpPr>
        <p:spPr>
          <a:xfrm>
            <a:off x="8905875" y="2503649"/>
            <a:ext cx="1125093" cy="504728"/>
          </a:xfrm>
          <a:prstGeom prst="borderCallout2">
            <a:avLst>
              <a:gd name="adj1" fmla="val 18750"/>
              <a:gd name="adj2" fmla="val -8333"/>
              <a:gd name="adj3" fmla="val 18750"/>
              <a:gd name="adj4" fmla="val -16667"/>
              <a:gd name="adj5" fmla="val 18635"/>
              <a:gd name="adj6" fmla="val -95672"/>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b="1" dirty="0" smtClean="0">
                <a:solidFill>
                  <a:schemeClr val="tx1"/>
                </a:solidFill>
              </a:rPr>
              <a:t>校园网络</a:t>
            </a:r>
            <a:endParaRPr lang="zh-CN" altLang="en-US"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duotone>
              <a:prstClr val="black"/>
              <a:schemeClr val="accent2">
                <a:tint val="45000"/>
                <a:satMod val="400000"/>
              </a:schemeClr>
            </a:duotone>
          </a:blip>
          <a:srcRect l="1821" t="2336" r="1040" b="2792"/>
          <a:stretch>
            <a:fillRect/>
          </a:stretch>
        </p:blipFill>
        <p:spPr>
          <a:xfrm rot="5400000">
            <a:off x="2667002" y="-2667002"/>
            <a:ext cx="6857998" cy="12192002"/>
          </a:xfrm>
          <a:prstGeom prst="rect">
            <a:avLst/>
          </a:prstGeom>
        </p:spPr>
      </p:pic>
      <p:sp>
        <p:nvSpPr>
          <p:cNvPr id="7" name="矩形 6"/>
          <p:cNvSpPr/>
          <p:nvPr/>
        </p:nvSpPr>
        <p:spPr>
          <a:xfrm>
            <a:off x="247286" y="226803"/>
            <a:ext cx="11698514" cy="6386286"/>
          </a:xfrm>
          <a:prstGeom prst="rect">
            <a:avLst/>
          </a:prstGeom>
          <a:solidFill>
            <a:schemeClr val="bg1"/>
          </a:solidFill>
          <a:ln>
            <a:solidFill>
              <a:srgbClr val="E03837"/>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08000" y="467178"/>
            <a:ext cx="86364" cy="523220"/>
          </a:xfrm>
          <a:prstGeom prst="rect">
            <a:avLst/>
          </a:pr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986971" y="467360"/>
            <a:ext cx="4174114" cy="523220"/>
            <a:chOff x="986971" y="1464035"/>
            <a:chExt cx="3848798" cy="523220"/>
          </a:xfrm>
        </p:grpSpPr>
        <p:sp>
          <p:nvSpPr>
            <p:cNvPr id="13" name="矩形: 圆角 12"/>
            <p:cNvSpPr/>
            <p:nvPr/>
          </p:nvSpPr>
          <p:spPr>
            <a:xfrm>
              <a:off x="986971" y="1464035"/>
              <a:ext cx="3657600" cy="523220"/>
            </a:xfrm>
            <a:prstGeom prst="roundRect">
              <a:avLst/>
            </a:prstGeom>
            <a:solidFill>
              <a:srgbClr val="E03837"/>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1117599" y="1545742"/>
              <a:ext cx="3718170" cy="400110"/>
            </a:xfrm>
            <a:prstGeom prst="rect">
              <a:avLst/>
            </a:prstGeom>
            <a:noFill/>
          </p:spPr>
          <p:txBody>
            <a:bodyPr wrap="square" rtlCol="0">
              <a:spAutoFit/>
            </a:bodyPr>
            <a:lstStyle/>
            <a:p>
              <a:pPr marL="285750" indent="-285750">
                <a:buFont typeface="Wingdings" panose="05000000000000000000" pitchFamily="2" charset="2"/>
                <a:buChar char="u"/>
              </a:pPr>
              <a:r>
                <a:rPr lang="zh-CN" altLang="en-US" sz="2000" b="1" spc="600" dirty="0" smtClean="0">
                  <a:solidFill>
                    <a:schemeClr val="bg1"/>
                  </a:solidFill>
                  <a:latin typeface="思源黑体 CN Light" panose="020B0300000000000000" pitchFamily="34" charset="-122"/>
                  <a:ea typeface="思源黑体 CN Light" panose="020B0300000000000000" pitchFamily="34" charset="-122"/>
                </a:rPr>
                <a:t>第二章 校园安全管理</a:t>
              </a:r>
              <a:endParaRPr lang="en-US" altLang="zh-CN" sz="2000" b="1" spc="600" dirty="0" smtClean="0">
                <a:solidFill>
                  <a:schemeClr val="bg1"/>
                </a:solidFill>
                <a:latin typeface="思源黑体 CN Light" panose="020B0300000000000000" pitchFamily="34" charset="-122"/>
                <a:ea typeface="思源黑体 CN Light" panose="020B0300000000000000" pitchFamily="34" charset="-122"/>
              </a:endParaRPr>
            </a:p>
          </p:txBody>
        </p:sp>
      </p:grpSp>
      <p:sp>
        <p:nvSpPr>
          <p:cNvPr id="26" name="文本框 40"/>
          <p:cNvSpPr txBox="1"/>
          <p:nvPr/>
        </p:nvSpPr>
        <p:spPr>
          <a:xfrm>
            <a:off x="894715" y="1342972"/>
            <a:ext cx="6694805" cy="4708981"/>
          </a:xfrm>
          <a:prstGeom prst="rect">
            <a:avLst/>
          </a:prstGeom>
          <a:noFill/>
        </p:spPr>
        <p:txBody>
          <a:bodyPr wrap="square" rtlCol="0">
            <a:spAutoFit/>
          </a:bodyPr>
          <a:lstStyle/>
          <a:p>
            <a:pPr marL="342900" indent="-342900">
              <a:lnSpc>
                <a:spcPct val="150000"/>
              </a:lnSpc>
              <a:spcAft>
                <a:spcPts val="1200"/>
              </a:spcAft>
              <a:buClr>
                <a:srgbClr val="E03837"/>
              </a:buClr>
              <a:buFont typeface="Wingdings" panose="05000000000000000000" pitchFamily="2" charset="2"/>
              <a:buChar char="Ø"/>
            </a:pPr>
            <a:r>
              <a:rPr lang="zh-CN" altLang="en-US" b="1" dirty="0" smtClean="0"/>
              <a:t>第三十二条  学校应当建立健全</a:t>
            </a:r>
            <a:r>
              <a:rPr lang="zh-CN" altLang="en-US" b="1" dirty="0" smtClean="0">
                <a:solidFill>
                  <a:srgbClr val="FF0000"/>
                </a:solidFill>
              </a:rPr>
              <a:t>宿舍安全管理</a:t>
            </a:r>
            <a:r>
              <a:rPr lang="zh-CN" altLang="en-US" b="1" dirty="0" smtClean="0"/>
              <a:t>制度，配备专人负责学生宿舍管理，落实值班、巡查责任，并根据男生、女生的不同特点加强对宿舍的安全管理。</a:t>
            </a:r>
          </a:p>
          <a:p>
            <a:pPr>
              <a:lnSpc>
                <a:spcPct val="150000"/>
              </a:lnSpc>
              <a:spcAft>
                <a:spcPts val="1200"/>
              </a:spcAft>
              <a:buClr>
                <a:srgbClr val="E03837"/>
              </a:buClr>
            </a:pPr>
            <a:r>
              <a:rPr lang="zh-CN" altLang="en-US" b="1" dirty="0" smtClean="0"/>
              <a:t>    校园内有教职工宿舍的，学校应当制定</a:t>
            </a:r>
            <a:r>
              <a:rPr lang="zh-CN" altLang="en-US" b="1" dirty="0" smtClean="0">
                <a:solidFill>
                  <a:srgbClr val="FF0000"/>
                </a:solidFill>
              </a:rPr>
              <a:t>教职工宿舍安全管理</a:t>
            </a:r>
            <a:r>
              <a:rPr lang="zh-CN" altLang="en-US" b="1" dirty="0" smtClean="0"/>
              <a:t>制度。在教职工宿舍居住的人员应当遵守学校安全管理制度。</a:t>
            </a:r>
            <a:endParaRPr lang="en-US" altLang="zh-CN" b="1" dirty="0" smtClean="0"/>
          </a:p>
          <a:p>
            <a:pPr marL="342900" indent="-342900">
              <a:lnSpc>
                <a:spcPct val="150000"/>
              </a:lnSpc>
              <a:spcAft>
                <a:spcPts val="1200"/>
              </a:spcAft>
              <a:buClr>
                <a:srgbClr val="E03837"/>
              </a:buClr>
              <a:buFont typeface="Wingdings" panose="05000000000000000000" pitchFamily="2" charset="2"/>
              <a:buChar char="Ø"/>
            </a:pPr>
            <a:r>
              <a:rPr lang="zh-CN" altLang="en-US" b="1" dirty="0"/>
              <a:t>第三十三条  学校应当按照国家和省有关公共卫生的规定，建立</a:t>
            </a:r>
            <a:r>
              <a:rPr lang="zh-CN" altLang="en-US" b="1" dirty="0">
                <a:solidFill>
                  <a:srgbClr val="FF0000"/>
                </a:solidFill>
              </a:rPr>
              <a:t>公共卫生管理</a:t>
            </a:r>
            <a:r>
              <a:rPr lang="zh-CN" altLang="en-US" b="1" dirty="0"/>
              <a:t>制度，完善突发公共卫生事件应急处理机制，加强传染病预防控制管理工作。</a:t>
            </a:r>
          </a:p>
          <a:p>
            <a:pPr>
              <a:lnSpc>
                <a:spcPct val="150000"/>
              </a:lnSpc>
              <a:spcAft>
                <a:spcPts val="1200"/>
              </a:spcAft>
              <a:buClr>
                <a:srgbClr val="E03837"/>
              </a:buClr>
            </a:pPr>
            <a:r>
              <a:rPr lang="zh-CN" altLang="en-US" b="1" dirty="0"/>
              <a:t>    学校应当落实</a:t>
            </a:r>
            <a:r>
              <a:rPr lang="zh-CN" altLang="en-US" b="1" dirty="0">
                <a:solidFill>
                  <a:srgbClr val="FF0000"/>
                </a:solidFill>
              </a:rPr>
              <a:t>食品安全</a:t>
            </a:r>
            <a:r>
              <a:rPr lang="zh-CN" altLang="en-US" b="1" dirty="0"/>
              <a:t>责任，建立食品安全管理制度，</a:t>
            </a:r>
            <a:r>
              <a:rPr lang="zh-CN" altLang="en-US" b="1" dirty="0">
                <a:solidFill>
                  <a:srgbClr val="FF0000"/>
                </a:solidFill>
              </a:rPr>
              <a:t>安排专门人员负责</a:t>
            </a:r>
            <a:r>
              <a:rPr lang="zh-CN" altLang="en-US" b="1" dirty="0"/>
              <a:t>学校食品安全管理工作</a:t>
            </a:r>
            <a:r>
              <a:rPr lang="zh-CN" altLang="en-US" b="1" dirty="0" smtClean="0"/>
              <a:t>。</a:t>
            </a:r>
            <a:endParaRPr lang="zh-CN" altLang="en-US" b="1" dirty="0"/>
          </a:p>
        </p:txBody>
      </p:sp>
      <p:sp>
        <p:nvSpPr>
          <p:cNvPr id="11" name="矩形 13"/>
          <p:cNvSpPr/>
          <p:nvPr/>
        </p:nvSpPr>
        <p:spPr>
          <a:xfrm rot="16200000">
            <a:off x="8592389" y="3268820"/>
            <a:ext cx="6404385" cy="302438"/>
          </a:xfrm>
          <a:custGeom>
            <a:avLst/>
            <a:gdLst>
              <a:gd name="connsiteX0" fmla="*/ 0 w 12192000"/>
              <a:gd name="connsiteY0" fmla="*/ 0 h 3619481"/>
              <a:gd name="connsiteX1" fmla="*/ 12192000 w 12192000"/>
              <a:gd name="connsiteY1" fmla="*/ 0 h 3619481"/>
              <a:gd name="connsiteX2" fmla="*/ 12192000 w 12192000"/>
              <a:gd name="connsiteY2" fmla="*/ 3619481 h 3619481"/>
              <a:gd name="connsiteX3" fmla="*/ 0 w 12192000"/>
              <a:gd name="connsiteY3" fmla="*/ 3619481 h 3619481"/>
              <a:gd name="connsiteX4" fmla="*/ 0 w 12192000"/>
              <a:gd name="connsiteY4" fmla="*/ 0 h 3619481"/>
              <a:gd name="connsiteX0-1" fmla="*/ 0 w 12192000"/>
              <a:gd name="connsiteY0-2" fmla="*/ 0 h 3619481"/>
              <a:gd name="connsiteX1-3" fmla="*/ 12192000 w 12192000"/>
              <a:gd name="connsiteY1-4" fmla="*/ 0 h 3619481"/>
              <a:gd name="connsiteX2-5" fmla="*/ 12192000 w 12192000"/>
              <a:gd name="connsiteY2-6" fmla="*/ 3619481 h 3619481"/>
              <a:gd name="connsiteX3-7" fmla="*/ 0 w 12192000"/>
              <a:gd name="connsiteY3-8" fmla="*/ 3619481 h 3619481"/>
              <a:gd name="connsiteX4-9" fmla="*/ 0 w 12192000"/>
              <a:gd name="connsiteY4-10" fmla="*/ 0 h 3619481"/>
              <a:gd name="connsiteX0-11" fmla="*/ 0 w 12192000"/>
              <a:gd name="connsiteY0-12" fmla="*/ 0 h 3619481"/>
              <a:gd name="connsiteX1-13" fmla="*/ 12192000 w 12192000"/>
              <a:gd name="connsiteY1-14" fmla="*/ 0 h 3619481"/>
              <a:gd name="connsiteX2-15" fmla="*/ 12192000 w 12192000"/>
              <a:gd name="connsiteY2-16" fmla="*/ 3619481 h 3619481"/>
              <a:gd name="connsiteX3-17" fmla="*/ 0 w 12192000"/>
              <a:gd name="connsiteY3-18" fmla="*/ 3619481 h 3619481"/>
              <a:gd name="connsiteX4-19" fmla="*/ 0 w 12192000"/>
              <a:gd name="connsiteY4-20" fmla="*/ 0 h 3619481"/>
              <a:gd name="connsiteX0-21" fmla="*/ 0 w 12192000"/>
              <a:gd name="connsiteY0-22" fmla="*/ 0 h 3619481"/>
              <a:gd name="connsiteX1-23" fmla="*/ 12192000 w 12192000"/>
              <a:gd name="connsiteY1-24" fmla="*/ 0 h 3619481"/>
              <a:gd name="connsiteX2-25" fmla="*/ 12192000 w 12192000"/>
              <a:gd name="connsiteY2-26" fmla="*/ 3619481 h 3619481"/>
              <a:gd name="connsiteX3-27" fmla="*/ 0 w 12192000"/>
              <a:gd name="connsiteY3-28" fmla="*/ 3619481 h 3619481"/>
              <a:gd name="connsiteX4-29" fmla="*/ 0 w 12192000"/>
              <a:gd name="connsiteY4-30" fmla="*/ 0 h 3619481"/>
              <a:gd name="connsiteX0-31" fmla="*/ 0 w 12192000"/>
              <a:gd name="connsiteY0-32" fmla="*/ 0 h 3619481"/>
              <a:gd name="connsiteX1-33" fmla="*/ 12192000 w 12192000"/>
              <a:gd name="connsiteY1-34" fmla="*/ 0 h 3619481"/>
              <a:gd name="connsiteX2-35" fmla="*/ 12192000 w 12192000"/>
              <a:gd name="connsiteY2-36" fmla="*/ 3619481 h 3619481"/>
              <a:gd name="connsiteX3-37" fmla="*/ 0 w 12192000"/>
              <a:gd name="connsiteY3-38" fmla="*/ 3619481 h 3619481"/>
              <a:gd name="connsiteX4-39" fmla="*/ 0 w 12192000"/>
              <a:gd name="connsiteY4-40" fmla="*/ 0 h 36194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3619481">
                <a:moveTo>
                  <a:pt x="0" y="0"/>
                </a:moveTo>
                <a:cubicBezTo>
                  <a:pt x="3959225" y="1285875"/>
                  <a:pt x="8499475" y="1685925"/>
                  <a:pt x="12192000" y="0"/>
                </a:cubicBezTo>
                <a:lnTo>
                  <a:pt x="12192000" y="3619481"/>
                </a:lnTo>
                <a:lnTo>
                  <a:pt x="0" y="3619481"/>
                </a:lnTo>
                <a:lnTo>
                  <a:pt x="0" y="0"/>
                </a:lnTo>
                <a:close/>
              </a:path>
            </a:pathLst>
          </a:cu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线形标注 2 9"/>
          <p:cNvSpPr/>
          <p:nvPr/>
        </p:nvSpPr>
        <p:spPr>
          <a:xfrm>
            <a:off x="9029700" y="1543529"/>
            <a:ext cx="1138047" cy="504728"/>
          </a:xfrm>
          <a:prstGeom prst="borderCallout2">
            <a:avLst>
              <a:gd name="adj1" fmla="val 18750"/>
              <a:gd name="adj2" fmla="val -8333"/>
              <a:gd name="adj3" fmla="val 18750"/>
              <a:gd name="adj4" fmla="val -16667"/>
              <a:gd name="adj5" fmla="val 18635"/>
              <a:gd name="adj6" fmla="val -98082"/>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b="1" dirty="0" smtClean="0">
                <a:solidFill>
                  <a:schemeClr val="tx1"/>
                </a:solidFill>
              </a:rPr>
              <a:t>宿舍安全</a:t>
            </a:r>
            <a:endParaRPr lang="zh-CN" altLang="en-US" b="1" dirty="0">
              <a:solidFill>
                <a:schemeClr val="tx1"/>
              </a:solidFill>
            </a:endParaRPr>
          </a:p>
        </p:txBody>
      </p:sp>
      <p:sp>
        <p:nvSpPr>
          <p:cNvPr id="12" name="线形标注 2 11"/>
          <p:cNvSpPr/>
          <p:nvPr/>
        </p:nvSpPr>
        <p:spPr>
          <a:xfrm>
            <a:off x="9039225" y="3972785"/>
            <a:ext cx="1622679" cy="504728"/>
          </a:xfrm>
          <a:prstGeom prst="borderCallout2">
            <a:avLst>
              <a:gd name="adj1" fmla="val 18750"/>
              <a:gd name="adj2" fmla="val -8333"/>
              <a:gd name="adj3" fmla="val 18750"/>
              <a:gd name="adj4" fmla="val -16667"/>
              <a:gd name="adj5" fmla="val 16823"/>
              <a:gd name="adj6" fmla="val -68623"/>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b="1" dirty="0" smtClean="0">
                <a:solidFill>
                  <a:schemeClr val="tx1"/>
                </a:solidFill>
              </a:rPr>
              <a:t>公共卫生安全</a:t>
            </a:r>
            <a:endParaRPr lang="zh-CN" altLang="en-US" b="1" dirty="0">
              <a:solidFill>
                <a:schemeClr val="tx1"/>
              </a:solidFill>
            </a:endParaRPr>
          </a:p>
        </p:txBody>
      </p:sp>
      <p:sp>
        <p:nvSpPr>
          <p:cNvPr id="14" name="线形标注 2 13"/>
          <p:cNvSpPr/>
          <p:nvPr/>
        </p:nvSpPr>
        <p:spPr>
          <a:xfrm>
            <a:off x="9042654" y="5240753"/>
            <a:ext cx="1125093" cy="504728"/>
          </a:xfrm>
          <a:prstGeom prst="borderCallout2">
            <a:avLst>
              <a:gd name="adj1" fmla="val 18750"/>
              <a:gd name="adj2" fmla="val -8333"/>
              <a:gd name="adj3" fmla="val 18750"/>
              <a:gd name="adj4" fmla="val -16667"/>
              <a:gd name="adj5" fmla="val 18635"/>
              <a:gd name="adj6" fmla="val -95672"/>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b="1" dirty="0" smtClean="0">
                <a:solidFill>
                  <a:schemeClr val="tx1"/>
                </a:solidFill>
              </a:rPr>
              <a:t>食品安全</a:t>
            </a:r>
            <a:endParaRPr lang="zh-CN" altLang="en-US" b="1" dirty="0">
              <a:solidFill>
                <a:schemeClr val="tx1"/>
              </a:solidFill>
            </a:endParaRPr>
          </a:p>
        </p:txBody>
      </p:sp>
      <p:sp>
        <p:nvSpPr>
          <p:cNvPr id="16" name="线形标注 2 15"/>
          <p:cNvSpPr/>
          <p:nvPr/>
        </p:nvSpPr>
        <p:spPr>
          <a:xfrm>
            <a:off x="9042654" y="2821882"/>
            <a:ext cx="1829562" cy="504728"/>
          </a:xfrm>
          <a:prstGeom prst="borderCallout2">
            <a:avLst>
              <a:gd name="adj1" fmla="val 18750"/>
              <a:gd name="adj2" fmla="val -8333"/>
              <a:gd name="adj3" fmla="val 18750"/>
              <a:gd name="adj4" fmla="val -16667"/>
              <a:gd name="adj5" fmla="val 18635"/>
              <a:gd name="adj6" fmla="val -61442"/>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b="1" dirty="0" smtClean="0">
                <a:solidFill>
                  <a:schemeClr val="tx1"/>
                </a:solidFill>
              </a:rPr>
              <a:t>教职工宿舍安全</a:t>
            </a:r>
            <a:endParaRPr lang="zh-CN" altLang="en-US"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duotone>
              <a:prstClr val="black"/>
              <a:schemeClr val="accent2">
                <a:tint val="45000"/>
                <a:satMod val="400000"/>
              </a:schemeClr>
            </a:duotone>
          </a:blip>
          <a:srcRect l="1821" t="2336" r="1040" b="2792"/>
          <a:stretch>
            <a:fillRect/>
          </a:stretch>
        </p:blipFill>
        <p:spPr>
          <a:xfrm rot="5400000">
            <a:off x="2667002" y="-2667002"/>
            <a:ext cx="6857998" cy="12192002"/>
          </a:xfrm>
          <a:prstGeom prst="rect">
            <a:avLst/>
          </a:prstGeom>
        </p:spPr>
      </p:pic>
      <p:sp>
        <p:nvSpPr>
          <p:cNvPr id="7" name="矩形 6"/>
          <p:cNvSpPr/>
          <p:nvPr/>
        </p:nvSpPr>
        <p:spPr>
          <a:xfrm>
            <a:off x="247286" y="235947"/>
            <a:ext cx="11698514" cy="6386286"/>
          </a:xfrm>
          <a:prstGeom prst="rect">
            <a:avLst/>
          </a:prstGeom>
          <a:solidFill>
            <a:schemeClr val="bg1"/>
          </a:solidFill>
          <a:ln>
            <a:solidFill>
              <a:srgbClr val="E03837"/>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48"/>
          <p:cNvSpPr txBox="1"/>
          <p:nvPr/>
        </p:nvSpPr>
        <p:spPr>
          <a:xfrm>
            <a:off x="1333588" y="750714"/>
            <a:ext cx="9581152" cy="5339923"/>
          </a:xfrm>
          <a:prstGeom prst="rect">
            <a:avLst/>
          </a:prstGeom>
          <a:noFill/>
        </p:spPr>
        <p:txBody>
          <a:bodyPr wrap="square" rtlCol="0">
            <a:spAutoFit/>
          </a:bodyPr>
          <a:lstStyle/>
          <a:p>
            <a:pPr algn="ctr"/>
            <a:r>
              <a:rPr lang="zh-CN" altLang="en-US" sz="2800" b="1" dirty="0" smtClean="0">
                <a:solidFill>
                  <a:srgbClr val="FF0000"/>
                </a:solidFill>
                <a:latin typeface="思源黑体 CN Regular" panose="020B0500000000000000" pitchFamily="34" charset="-122"/>
                <a:ea typeface="思源黑体 CN Regular" panose="020B0500000000000000" pitchFamily="34" charset="-122"/>
              </a:rPr>
              <a:t>广东省第十三届人民代表大会常务委员会</a:t>
            </a:r>
            <a:endParaRPr lang="en-US" altLang="zh-CN" sz="2800" b="1" dirty="0" smtClean="0">
              <a:solidFill>
                <a:srgbClr val="FF0000"/>
              </a:solidFill>
              <a:latin typeface="思源黑体 CN Regular" panose="020B0500000000000000" pitchFamily="34" charset="-122"/>
              <a:ea typeface="思源黑体 CN Regular" panose="020B0500000000000000" pitchFamily="34" charset="-122"/>
            </a:endParaRPr>
          </a:p>
          <a:p>
            <a:pPr algn="ctr">
              <a:lnSpc>
                <a:spcPct val="150000"/>
              </a:lnSpc>
            </a:pPr>
            <a:r>
              <a:rPr lang="zh-CN" altLang="en-US" sz="2800" b="1" dirty="0" smtClean="0">
                <a:solidFill>
                  <a:srgbClr val="FF0000"/>
                </a:solidFill>
                <a:latin typeface="思源黑体 CN Regular" panose="020B0500000000000000" pitchFamily="34" charset="-122"/>
                <a:ea typeface="思源黑体 CN Regular" panose="020B0500000000000000" pitchFamily="34" charset="-122"/>
              </a:rPr>
              <a:t>公    告</a:t>
            </a:r>
            <a:endParaRPr lang="en-US" altLang="zh-CN" sz="2800" b="1" dirty="0" smtClean="0">
              <a:solidFill>
                <a:srgbClr val="FF0000"/>
              </a:solidFill>
              <a:latin typeface="思源黑体 CN Regular" panose="020B0500000000000000" pitchFamily="34" charset="-122"/>
              <a:ea typeface="思源黑体 CN Regular" panose="020B0500000000000000" pitchFamily="34" charset="-122"/>
            </a:endParaRPr>
          </a:p>
          <a:p>
            <a:pPr algn="ctr">
              <a:lnSpc>
                <a:spcPct val="150000"/>
              </a:lnSpc>
            </a:pPr>
            <a:r>
              <a:rPr lang="zh-CN" altLang="en-US" dirty="0">
                <a:latin typeface="华文中宋" panose="02010600040101010101" charset="-122"/>
                <a:ea typeface="华文中宋" panose="02010600040101010101" charset="-122"/>
              </a:rPr>
              <a:t>（第</a:t>
            </a:r>
            <a:r>
              <a:rPr lang="en-US" altLang="zh-CN" dirty="0">
                <a:latin typeface="华文中宋" panose="02010600040101010101" charset="-122"/>
                <a:ea typeface="华文中宋" panose="02010600040101010101" charset="-122"/>
              </a:rPr>
              <a:t>59</a:t>
            </a:r>
            <a:r>
              <a:rPr lang="zh-CN" altLang="en-US" dirty="0">
                <a:latin typeface="华文中宋" panose="02010600040101010101" charset="-122"/>
                <a:ea typeface="华文中宋" panose="02010600040101010101" charset="-122"/>
              </a:rPr>
              <a:t>号）</a:t>
            </a:r>
          </a:p>
          <a:p>
            <a:r>
              <a:rPr lang="en-US" altLang="zh-CN" sz="2800" dirty="0" smtClean="0">
                <a:latin typeface="华文中宋" panose="02010600040101010101" charset="-122"/>
                <a:ea typeface="华文中宋" panose="02010600040101010101" charset="-122"/>
              </a:rPr>
              <a:t> </a:t>
            </a:r>
          </a:p>
          <a:p>
            <a:pPr algn="just">
              <a:lnSpc>
                <a:spcPct val="150000"/>
              </a:lnSpc>
            </a:pPr>
            <a:r>
              <a:rPr lang="en-US" altLang="zh-CN" sz="2400" dirty="0">
                <a:latin typeface="华文中宋" panose="02010600040101010101" charset="-122"/>
                <a:ea typeface="华文中宋" panose="02010600040101010101" charset="-122"/>
              </a:rPr>
              <a:t> </a:t>
            </a:r>
            <a:r>
              <a:rPr lang="en-US" altLang="zh-CN" sz="2400" dirty="0" smtClean="0">
                <a:latin typeface="华文中宋" panose="02010600040101010101" charset="-122"/>
                <a:ea typeface="华文中宋" panose="02010600040101010101" charset="-122"/>
              </a:rPr>
              <a:t>     《</a:t>
            </a:r>
            <a:r>
              <a:rPr lang="zh-CN" altLang="en-US" sz="2400" dirty="0" smtClean="0">
                <a:latin typeface="华文中宋" panose="02010600040101010101" charset="-122"/>
                <a:ea typeface="华文中宋" panose="02010600040101010101" charset="-122"/>
              </a:rPr>
              <a:t>广东省学校安全条例</a:t>
            </a:r>
            <a:r>
              <a:rPr lang="en-US" altLang="zh-CN" sz="2400" dirty="0" smtClean="0">
                <a:latin typeface="华文中宋" panose="02010600040101010101" charset="-122"/>
                <a:ea typeface="华文中宋" panose="02010600040101010101" charset="-122"/>
              </a:rPr>
              <a:t>》</a:t>
            </a:r>
            <a:r>
              <a:rPr lang="zh-CN" altLang="en-US" sz="2400" dirty="0" smtClean="0">
                <a:latin typeface="华文中宋" panose="02010600040101010101" charset="-122"/>
                <a:ea typeface="华文中宋" panose="02010600040101010101" charset="-122"/>
              </a:rPr>
              <a:t>已由广东省第十三届人民代表大会常务委员会第二十次会议于</a:t>
            </a:r>
            <a:r>
              <a:rPr lang="en-US" altLang="zh-CN" sz="2400" dirty="0" smtClean="0">
                <a:latin typeface="华文中宋" panose="02010600040101010101" charset="-122"/>
                <a:ea typeface="华文中宋" panose="02010600040101010101" charset="-122"/>
              </a:rPr>
              <a:t>2020</a:t>
            </a:r>
            <a:r>
              <a:rPr lang="zh-CN" altLang="en-US" sz="2400" dirty="0" smtClean="0">
                <a:latin typeface="华文中宋" panose="02010600040101010101" charset="-122"/>
                <a:ea typeface="华文中宋" panose="02010600040101010101" charset="-122"/>
              </a:rPr>
              <a:t>年</a:t>
            </a:r>
            <a:r>
              <a:rPr lang="en-US" altLang="zh-CN" sz="2400" dirty="0" smtClean="0">
                <a:latin typeface="华文中宋" panose="02010600040101010101" charset="-122"/>
                <a:ea typeface="华文中宋" panose="02010600040101010101" charset="-122"/>
              </a:rPr>
              <a:t>4</a:t>
            </a:r>
            <a:r>
              <a:rPr lang="zh-CN" altLang="en-US" sz="2400" dirty="0" smtClean="0">
                <a:latin typeface="华文中宋" panose="02010600040101010101" charset="-122"/>
                <a:ea typeface="华文中宋" panose="02010600040101010101" charset="-122"/>
              </a:rPr>
              <a:t>月</a:t>
            </a:r>
            <a:r>
              <a:rPr lang="en-US" altLang="zh-CN" sz="2400" dirty="0" smtClean="0">
                <a:latin typeface="华文中宋" panose="02010600040101010101" charset="-122"/>
                <a:ea typeface="华文中宋" panose="02010600040101010101" charset="-122"/>
              </a:rPr>
              <a:t>29</a:t>
            </a:r>
            <a:r>
              <a:rPr lang="zh-CN" altLang="en-US" sz="2400" dirty="0" smtClean="0">
                <a:latin typeface="华文中宋" panose="02010600040101010101" charset="-122"/>
                <a:ea typeface="华文中宋" panose="02010600040101010101" charset="-122"/>
              </a:rPr>
              <a:t>日通过，现予公布，</a:t>
            </a:r>
            <a:r>
              <a:rPr lang="zh-CN" altLang="en-US" sz="2400" dirty="0" smtClean="0">
                <a:solidFill>
                  <a:srgbClr val="FF0000"/>
                </a:solidFill>
                <a:latin typeface="华文中宋" panose="02010600040101010101" charset="-122"/>
                <a:ea typeface="华文中宋" panose="02010600040101010101" charset="-122"/>
              </a:rPr>
              <a:t>自</a:t>
            </a:r>
            <a:r>
              <a:rPr lang="en-US" altLang="zh-CN" sz="2400" dirty="0" smtClean="0">
                <a:solidFill>
                  <a:srgbClr val="FF0000"/>
                </a:solidFill>
                <a:latin typeface="华文中宋" panose="02010600040101010101" charset="-122"/>
                <a:ea typeface="华文中宋" panose="02010600040101010101" charset="-122"/>
              </a:rPr>
              <a:t>2020</a:t>
            </a:r>
            <a:r>
              <a:rPr lang="zh-CN" altLang="en-US" sz="2400" dirty="0" smtClean="0">
                <a:solidFill>
                  <a:srgbClr val="FF0000"/>
                </a:solidFill>
                <a:latin typeface="华文中宋" panose="02010600040101010101" charset="-122"/>
                <a:ea typeface="华文中宋" panose="02010600040101010101" charset="-122"/>
              </a:rPr>
              <a:t>年</a:t>
            </a:r>
            <a:r>
              <a:rPr lang="en-US" altLang="zh-CN" sz="2400" dirty="0" smtClean="0">
                <a:solidFill>
                  <a:srgbClr val="FF0000"/>
                </a:solidFill>
                <a:latin typeface="华文中宋" panose="02010600040101010101" charset="-122"/>
                <a:ea typeface="华文中宋" panose="02010600040101010101" charset="-122"/>
              </a:rPr>
              <a:t>9</a:t>
            </a:r>
            <a:r>
              <a:rPr lang="zh-CN" altLang="en-US" sz="2400" dirty="0" smtClean="0">
                <a:solidFill>
                  <a:srgbClr val="FF0000"/>
                </a:solidFill>
                <a:latin typeface="华文中宋" panose="02010600040101010101" charset="-122"/>
                <a:ea typeface="华文中宋" panose="02010600040101010101" charset="-122"/>
              </a:rPr>
              <a:t>月</a:t>
            </a:r>
            <a:r>
              <a:rPr lang="en-US" altLang="zh-CN" sz="2400" dirty="0" smtClean="0">
                <a:solidFill>
                  <a:srgbClr val="FF0000"/>
                </a:solidFill>
                <a:latin typeface="华文中宋" panose="02010600040101010101" charset="-122"/>
                <a:ea typeface="华文中宋" panose="02010600040101010101" charset="-122"/>
              </a:rPr>
              <a:t>1</a:t>
            </a:r>
            <a:r>
              <a:rPr lang="zh-CN" altLang="en-US" sz="2400" dirty="0" smtClean="0">
                <a:solidFill>
                  <a:srgbClr val="FF0000"/>
                </a:solidFill>
                <a:latin typeface="华文中宋" panose="02010600040101010101" charset="-122"/>
                <a:ea typeface="华文中宋" panose="02010600040101010101" charset="-122"/>
              </a:rPr>
              <a:t>日起施行。</a:t>
            </a:r>
            <a:endParaRPr lang="en-US" altLang="zh-CN" sz="2400" dirty="0" smtClean="0">
              <a:solidFill>
                <a:srgbClr val="FF0000"/>
              </a:solidFill>
              <a:latin typeface="华文中宋" panose="02010600040101010101" charset="-122"/>
              <a:ea typeface="华文中宋" panose="02010600040101010101" charset="-122"/>
            </a:endParaRPr>
          </a:p>
          <a:p>
            <a:pPr algn="just">
              <a:lnSpc>
                <a:spcPct val="150000"/>
              </a:lnSpc>
            </a:pPr>
            <a:endParaRPr lang="zh-CN" altLang="en-US" sz="2400" dirty="0" smtClean="0">
              <a:latin typeface="华文中宋" panose="02010600040101010101" charset="-122"/>
              <a:ea typeface="华文中宋" panose="02010600040101010101" charset="-122"/>
            </a:endParaRPr>
          </a:p>
          <a:p>
            <a:pPr>
              <a:lnSpc>
                <a:spcPct val="150000"/>
              </a:lnSpc>
            </a:pPr>
            <a:r>
              <a:rPr lang="zh-CN" altLang="en-US" sz="2400" dirty="0" smtClean="0">
                <a:latin typeface="华文中宋" panose="02010600040101010101" charset="-122"/>
                <a:ea typeface="华文中宋" panose="02010600040101010101" charset="-122"/>
              </a:rPr>
              <a:t>　　                                   广东省人民代表大会常务委员会</a:t>
            </a:r>
          </a:p>
          <a:p>
            <a:pPr>
              <a:lnSpc>
                <a:spcPct val="150000"/>
              </a:lnSpc>
            </a:pPr>
            <a:r>
              <a:rPr lang="zh-CN" altLang="en-US" sz="2400" dirty="0" smtClean="0">
                <a:latin typeface="华文中宋" panose="02010600040101010101" charset="-122"/>
                <a:ea typeface="华文中宋" panose="02010600040101010101" charset="-122"/>
              </a:rPr>
              <a:t>　　                                              </a:t>
            </a:r>
            <a:r>
              <a:rPr lang="en-US" altLang="zh-CN" sz="2400" dirty="0" smtClean="0">
                <a:latin typeface="华文中宋" panose="02010600040101010101" charset="-122"/>
                <a:ea typeface="华文中宋" panose="02010600040101010101" charset="-122"/>
              </a:rPr>
              <a:t>2020</a:t>
            </a:r>
            <a:r>
              <a:rPr lang="zh-CN" altLang="en-US" sz="2400" dirty="0" smtClean="0">
                <a:latin typeface="华文中宋" panose="02010600040101010101" charset="-122"/>
                <a:ea typeface="华文中宋" panose="02010600040101010101" charset="-122"/>
              </a:rPr>
              <a:t>年</a:t>
            </a:r>
            <a:r>
              <a:rPr lang="en-US" altLang="zh-CN" sz="2400" dirty="0" smtClean="0">
                <a:latin typeface="华文中宋" panose="02010600040101010101" charset="-122"/>
                <a:ea typeface="华文中宋" panose="02010600040101010101" charset="-122"/>
              </a:rPr>
              <a:t>4</a:t>
            </a:r>
            <a:r>
              <a:rPr lang="zh-CN" altLang="en-US" sz="2400" dirty="0" smtClean="0">
                <a:latin typeface="华文中宋" panose="02010600040101010101" charset="-122"/>
                <a:ea typeface="华文中宋" panose="02010600040101010101" charset="-122"/>
              </a:rPr>
              <a:t>月</a:t>
            </a:r>
            <a:r>
              <a:rPr lang="en-US" altLang="zh-CN" sz="2400" dirty="0" smtClean="0">
                <a:latin typeface="华文中宋" panose="02010600040101010101" charset="-122"/>
                <a:ea typeface="华文中宋" panose="02010600040101010101" charset="-122"/>
              </a:rPr>
              <a:t>29</a:t>
            </a:r>
            <a:r>
              <a:rPr lang="zh-CN" altLang="en-US" sz="2400" dirty="0" smtClean="0">
                <a:latin typeface="华文中宋" panose="02010600040101010101" charset="-122"/>
                <a:ea typeface="华文中宋" panose="02010600040101010101" charset="-122"/>
              </a:rPr>
              <a:t>日</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duotone>
              <a:prstClr val="black"/>
              <a:schemeClr val="accent2">
                <a:tint val="45000"/>
                <a:satMod val="400000"/>
              </a:schemeClr>
            </a:duotone>
          </a:blip>
          <a:srcRect l="1821" t="2336" r="1040" b="2792"/>
          <a:stretch>
            <a:fillRect/>
          </a:stretch>
        </p:blipFill>
        <p:spPr>
          <a:xfrm rot="5400000">
            <a:off x="2667002" y="-2667002"/>
            <a:ext cx="6857998" cy="12192002"/>
          </a:xfrm>
          <a:prstGeom prst="rect">
            <a:avLst/>
          </a:prstGeom>
        </p:spPr>
      </p:pic>
      <p:sp>
        <p:nvSpPr>
          <p:cNvPr id="7" name="矩形 6"/>
          <p:cNvSpPr/>
          <p:nvPr/>
        </p:nvSpPr>
        <p:spPr>
          <a:xfrm>
            <a:off x="255888" y="197573"/>
            <a:ext cx="11698514" cy="6386286"/>
          </a:xfrm>
          <a:prstGeom prst="rect">
            <a:avLst/>
          </a:prstGeom>
          <a:solidFill>
            <a:schemeClr val="bg1"/>
          </a:solidFill>
          <a:ln>
            <a:solidFill>
              <a:srgbClr val="E03837"/>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08000" y="467178"/>
            <a:ext cx="86364" cy="523220"/>
          </a:xfrm>
          <a:prstGeom prst="rect">
            <a:avLst/>
          </a:pr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986971" y="467360"/>
            <a:ext cx="4174114" cy="523220"/>
            <a:chOff x="986971" y="1464035"/>
            <a:chExt cx="3848798" cy="523220"/>
          </a:xfrm>
        </p:grpSpPr>
        <p:sp>
          <p:nvSpPr>
            <p:cNvPr id="13" name="矩形: 圆角 12"/>
            <p:cNvSpPr/>
            <p:nvPr/>
          </p:nvSpPr>
          <p:spPr>
            <a:xfrm>
              <a:off x="986971" y="1464035"/>
              <a:ext cx="3657600" cy="523220"/>
            </a:xfrm>
            <a:prstGeom prst="roundRect">
              <a:avLst/>
            </a:prstGeom>
            <a:solidFill>
              <a:srgbClr val="E03837"/>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1117599" y="1545742"/>
              <a:ext cx="3718170" cy="400110"/>
            </a:xfrm>
            <a:prstGeom prst="rect">
              <a:avLst/>
            </a:prstGeom>
            <a:noFill/>
          </p:spPr>
          <p:txBody>
            <a:bodyPr wrap="square" rtlCol="0">
              <a:spAutoFit/>
            </a:bodyPr>
            <a:lstStyle/>
            <a:p>
              <a:pPr marL="285750" indent="-285750">
                <a:buFont typeface="Wingdings" panose="05000000000000000000" pitchFamily="2" charset="2"/>
                <a:buChar char="u"/>
              </a:pPr>
              <a:r>
                <a:rPr lang="zh-CN" altLang="en-US" sz="2000" b="1" spc="600" dirty="0" smtClean="0">
                  <a:solidFill>
                    <a:schemeClr val="bg1"/>
                  </a:solidFill>
                  <a:latin typeface="思源黑体 CN Light" panose="020B0300000000000000" pitchFamily="34" charset="-122"/>
                  <a:ea typeface="思源黑体 CN Light" panose="020B0300000000000000" pitchFamily="34" charset="-122"/>
                </a:rPr>
                <a:t>第二章 校园安全管理</a:t>
              </a:r>
              <a:endParaRPr lang="en-US" altLang="zh-CN" sz="2000" b="1" spc="600" dirty="0" smtClean="0">
                <a:solidFill>
                  <a:schemeClr val="bg1"/>
                </a:solidFill>
                <a:latin typeface="思源黑体 CN Light" panose="020B0300000000000000" pitchFamily="34" charset="-122"/>
                <a:ea typeface="思源黑体 CN Light" panose="020B0300000000000000" pitchFamily="34" charset="-122"/>
              </a:endParaRPr>
            </a:p>
          </p:txBody>
        </p:sp>
      </p:grpSp>
      <p:sp>
        <p:nvSpPr>
          <p:cNvPr id="26" name="文本框 40"/>
          <p:cNvSpPr txBox="1"/>
          <p:nvPr/>
        </p:nvSpPr>
        <p:spPr>
          <a:xfrm>
            <a:off x="894715" y="1342972"/>
            <a:ext cx="7005701" cy="4862870"/>
          </a:xfrm>
          <a:prstGeom prst="rect">
            <a:avLst/>
          </a:prstGeom>
          <a:noFill/>
        </p:spPr>
        <p:txBody>
          <a:bodyPr wrap="square" rtlCol="0">
            <a:spAutoFit/>
          </a:bodyPr>
          <a:lstStyle/>
          <a:p>
            <a:pPr marL="342900" indent="-342900">
              <a:lnSpc>
                <a:spcPct val="150000"/>
              </a:lnSpc>
              <a:spcAft>
                <a:spcPts val="1200"/>
              </a:spcAft>
              <a:buClr>
                <a:srgbClr val="E03837"/>
              </a:buClr>
              <a:buFont typeface="Wingdings" panose="05000000000000000000" pitchFamily="2" charset="2"/>
              <a:buChar char="Ø"/>
            </a:pPr>
            <a:r>
              <a:rPr lang="zh-CN" altLang="en-US" b="1" dirty="0" smtClean="0">
                <a:solidFill>
                  <a:srgbClr val="FF0000"/>
                </a:solidFill>
              </a:rPr>
              <a:t>第三十四</a:t>
            </a:r>
            <a:r>
              <a:rPr lang="zh-CN" altLang="en-US" b="1" dirty="0">
                <a:solidFill>
                  <a:srgbClr val="FF0000"/>
                </a:solidFill>
              </a:rPr>
              <a:t>条  </a:t>
            </a:r>
            <a:r>
              <a:rPr lang="zh-CN" altLang="en-US" b="1" dirty="0"/>
              <a:t>学校应当按照国家和省有关规定落实</a:t>
            </a:r>
            <a:r>
              <a:rPr lang="zh-CN" altLang="en-US" b="1" dirty="0">
                <a:solidFill>
                  <a:srgbClr val="FF0000"/>
                </a:solidFill>
              </a:rPr>
              <a:t>消防安全</a:t>
            </a:r>
            <a:r>
              <a:rPr lang="zh-CN" altLang="en-US" b="1" dirty="0"/>
              <a:t>主体责任，明确消防安全责任人和管理人，落实消防安全管理措施。</a:t>
            </a:r>
          </a:p>
          <a:p>
            <a:pPr marL="342900" indent="-342900">
              <a:lnSpc>
                <a:spcPct val="150000"/>
              </a:lnSpc>
              <a:spcAft>
                <a:spcPts val="1200"/>
              </a:spcAft>
              <a:buClr>
                <a:srgbClr val="E03837"/>
              </a:buClr>
              <a:buFont typeface="Wingdings" panose="05000000000000000000" pitchFamily="2" charset="2"/>
              <a:buChar char="Ø"/>
            </a:pPr>
            <a:r>
              <a:rPr lang="zh-CN" altLang="en-US" b="1" dirty="0" smtClean="0">
                <a:solidFill>
                  <a:srgbClr val="FF0000"/>
                </a:solidFill>
              </a:rPr>
              <a:t>第三十五</a:t>
            </a:r>
            <a:r>
              <a:rPr lang="zh-CN" altLang="en-US" b="1" dirty="0">
                <a:solidFill>
                  <a:srgbClr val="FF0000"/>
                </a:solidFill>
              </a:rPr>
              <a:t>条</a:t>
            </a:r>
            <a:r>
              <a:rPr lang="zh-CN" altLang="en-US" b="1" dirty="0"/>
              <a:t>  学校的场地、建筑物、设施、设备等应当符合国家和地方的安全标准以及用途要求，并进行定期检查、维护。</a:t>
            </a:r>
          </a:p>
          <a:p>
            <a:pPr>
              <a:lnSpc>
                <a:spcPct val="150000"/>
              </a:lnSpc>
              <a:spcAft>
                <a:spcPts val="1200"/>
              </a:spcAft>
              <a:buClr>
                <a:srgbClr val="E03837"/>
              </a:buClr>
            </a:pPr>
            <a:r>
              <a:rPr lang="zh-CN" altLang="en-US" b="1" dirty="0" smtClean="0"/>
              <a:t>    学校</a:t>
            </a:r>
            <a:r>
              <a:rPr lang="zh-CN" altLang="en-US" b="1" dirty="0"/>
              <a:t>应当建立健全</a:t>
            </a:r>
            <a:r>
              <a:rPr lang="zh-CN" altLang="en-US" b="1" dirty="0">
                <a:solidFill>
                  <a:srgbClr val="FF0000"/>
                </a:solidFill>
              </a:rPr>
              <a:t>实验室安全管理</a:t>
            </a:r>
            <a:r>
              <a:rPr lang="zh-CN" altLang="en-US" b="1" dirty="0"/>
              <a:t>制度，明确安全责任人员，落实实验仪器设备的日常安全管理措施，规范实验操作流程，加强对危险物品</a:t>
            </a:r>
            <a:r>
              <a:rPr lang="zh-CN" altLang="en-US" b="1" dirty="0">
                <a:solidFill>
                  <a:srgbClr val="FF0000"/>
                </a:solidFill>
              </a:rPr>
              <a:t>采购、运输、储存、使用和处置</a:t>
            </a:r>
            <a:r>
              <a:rPr lang="zh-CN" altLang="en-US" b="1" dirty="0"/>
              <a:t>等环节的监管</a:t>
            </a:r>
            <a:r>
              <a:rPr lang="zh-CN" altLang="en-US" b="1" dirty="0" smtClean="0"/>
              <a:t>。</a:t>
            </a:r>
            <a:endParaRPr lang="en-US" altLang="zh-CN" b="1" dirty="0" smtClean="0"/>
          </a:p>
          <a:p>
            <a:pPr marL="285750" indent="-285750">
              <a:lnSpc>
                <a:spcPct val="150000"/>
              </a:lnSpc>
              <a:spcAft>
                <a:spcPts val="1200"/>
              </a:spcAft>
              <a:buClr>
                <a:srgbClr val="E03837"/>
              </a:buClr>
              <a:buFont typeface="Wingdings" pitchFamily="2" charset="2"/>
              <a:buChar char="Ø"/>
            </a:pPr>
            <a:r>
              <a:rPr lang="zh-CN" altLang="en-US" b="1" dirty="0"/>
              <a:t>第三十六条  学校</a:t>
            </a:r>
            <a:r>
              <a:rPr lang="zh-CN" altLang="en-US" b="1" dirty="0">
                <a:solidFill>
                  <a:srgbClr val="FF0000"/>
                </a:solidFill>
              </a:rPr>
              <a:t>建筑物抗震设防标准</a:t>
            </a:r>
            <a:r>
              <a:rPr lang="zh-CN" altLang="en-US" b="1" dirty="0"/>
              <a:t>应当不低于重点设防类的抗震设防标准。</a:t>
            </a:r>
          </a:p>
          <a:p>
            <a:pPr>
              <a:lnSpc>
                <a:spcPct val="150000"/>
              </a:lnSpc>
              <a:spcAft>
                <a:spcPts val="1200"/>
              </a:spcAft>
              <a:buClr>
                <a:srgbClr val="E03837"/>
              </a:buClr>
            </a:pPr>
            <a:endParaRPr lang="zh-CN" altLang="en-US" b="1" dirty="0"/>
          </a:p>
        </p:txBody>
      </p:sp>
      <p:sp>
        <p:nvSpPr>
          <p:cNvPr id="11" name="矩形 13"/>
          <p:cNvSpPr/>
          <p:nvPr/>
        </p:nvSpPr>
        <p:spPr>
          <a:xfrm rot="16200000">
            <a:off x="8592389" y="3268820"/>
            <a:ext cx="6404385" cy="302438"/>
          </a:xfrm>
          <a:custGeom>
            <a:avLst/>
            <a:gdLst>
              <a:gd name="connsiteX0" fmla="*/ 0 w 12192000"/>
              <a:gd name="connsiteY0" fmla="*/ 0 h 3619481"/>
              <a:gd name="connsiteX1" fmla="*/ 12192000 w 12192000"/>
              <a:gd name="connsiteY1" fmla="*/ 0 h 3619481"/>
              <a:gd name="connsiteX2" fmla="*/ 12192000 w 12192000"/>
              <a:gd name="connsiteY2" fmla="*/ 3619481 h 3619481"/>
              <a:gd name="connsiteX3" fmla="*/ 0 w 12192000"/>
              <a:gd name="connsiteY3" fmla="*/ 3619481 h 3619481"/>
              <a:gd name="connsiteX4" fmla="*/ 0 w 12192000"/>
              <a:gd name="connsiteY4" fmla="*/ 0 h 3619481"/>
              <a:gd name="connsiteX0-1" fmla="*/ 0 w 12192000"/>
              <a:gd name="connsiteY0-2" fmla="*/ 0 h 3619481"/>
              <a:gd name="connsiteX1-3" fmla="*/ 12192000 w 12192000"/>
              <a:gd name="connsiteY1-4" fmla="*/ 0 h 3619481"/>
              <a:gd name="connsiteX2-5" fmla="*/ 12192000 w 12192000"/>
              <a:gd name="connsiteY2-6" fmla="*/ 3619481 h 3619481"/>
              <a:gd name="connsiteX3-7" fmla="*/ 0 w 12192000"/>
              <a:gd name="connsiteY3-8" fmla="*/ 3619481 h 3619481"/>
              <a:gd name="connsiteX4-9" fmla="*/ 0 w 12192000"/>
              <a:gd name="connsiteY4-10" fmla="*/ 0 h 3619481"/>
              <a:gd name="connsiteX0-11" fmla="*/ 0 w 12192000"/>
              <a:gd name="connsiteY0-12" fmla="*/ 0 h 3619481"/>
              <a:gd name="connsiteX1-13" fmla="*/ 12192000 w 12192000"/>
              <a:gd name="connsiteY1-14" fmla="*/ 0 h 3619481"/>
              <a:gd name="connsiteX2-15" fmla="*/ 12192000 w 12192000"/>
              <a:gd name="connsiteY2-16" fmla="*/ 3619481 h 3619481"/>
              <a:gd name="connsiteX3-17" fmla="*/ 0 w 12192000"/>
              <a:gd name="connsiteY3-18" fmla="*/ 3619481 h 3619481"/>
              <a:gd name="connsiteX4-19" fmla="*/ 0 w 12192000"/>
              <a:gd name="connsiteY4-20" fmla="*/ 0 h 3619481"/>
              <a:gd name="connsiteX0-21" fmla="*/ 0 w 12192000"/>
              <a:gd name="connsiteY0-22" fmla="*/ 0 h 3619481"/>
              <a:gd name="connsiteX1-23" fmla="*/ 12192000 w 12192000"/>
              <a:gd name="connsiteY1-24" fmla="*/ 0 h 3619481"/>
              <a:gd name="connsiteX2-25" fmla="*/ 12192000 w 12192000"/>
              <a:gd name="connsiteY2-26" fmla="*/ 3619481 h 3619481"/>
              <a:gd name="connsiteX3-27" fmla="*/ 0 w 12192000"/>
              <a:gd name="connsiteY3-28" fmla="*/ 3619481 h 3619481"/>
              <a:gd name="connsiteX4-29" fmla="*/ 0 w 12192000"/>
              <a:gd name="connsiteY4-30" fmla="*/ 0 h 3619481"/>
              <a:gd name="connsiteX0-31" fmla="*/ 0 w 12192000"/>
              <a:gd name="connsiteY0-32" fmla="*/ 0 h 3619481"/>
              <a:gd name="connsiteX1-33" fmla="*/ 12192000 w 12192000"/>
              <a:gd name="connsiteY1-34" fmla="*/ 0 h 3619481"/>
              <a:gd name="connsiteX2-35" fmla="*/ 12192000 w 12192000"/>
              <a:gd name="connsiteY2-36" fmla="*/ 3619481 h 3619481"/>
              <a:gd name="connsiteX3-37" fmla="*/ 0 w 12192000"/>
              <a:gd name="connsiteY3-38" fmla="*/ 3619481 h 3619481"/>
              <a:gd name="connsiteX4-39" fmla="*/ 0 w 12192000"/>
              <a:gd name="connsiteY4-40" fmla="*/ 0 h 36194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3619481">
                <a:moveTo>
                  <a:pt x="0" y="0"/>
                </a:moveTo>
                <a:cubicBezTo>
                  <a:pt x="3959225" y="1285875"/>
                  <a:pt x="8499475" y="1685925"/>
                  <a:pt x="12192000" y="0"/>
                </a:cubicBezTo>
                <a:lnTo>
                  <a:pt x="12192000" y="3619481"/>
                </a:lnTo>
                <a:lnTo>
                  <a:pt x="0" y="3619481"/>
                </a:lnTo>
                <a:lnTo>
                  <a:pt x="0" y="0"/>
                </a:lnTo>
                <a:close/>
              </a:path>
            </a:pathLst>
          </a:cu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线形标注 2 9"/>
          <p:cNvSpPr/>
          <p:nvPr/>
        </p:nvSpPr>
        <p:spPr>
          <a:xfrm>
            <a:off x="9220545" y="1542976"/>
            <a:ext cx="1314450" cy="484669"/>
          </a:xfrm>
          <a:prstGeom prst="borderCallout2">
            <a:avLst>
              <a:gd name="adj1" fmla="val 18750"/>
              <a:gd name="adj2" fmla="val -8333"/>
              <a:gd name="adj3" fmla="val 18750"/>
              <a:gd name="adj4" fmla="val -16667"/>
              <a:gd name="adj5" fmla="val 18357"/>
              <a:gd name="adj6" fmla="val -9195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b="1" dirty="0" smtClean="0">
                <a:solidFill>
                  <a:schemeClr val="tx1"/>
                </a:solidFill>
              </a:rPr>
              <a:t>消防安全</a:t>
            </a:r>
            <a:endParaRPr lang="zh-CN" altLang="en-US" b="1" dirty="0">
              <a:solidFill>
                <a:schemeClr val="tx1"/>
              </a:solidFill>
            </a:endParaRPr>
          </a:p>
        </p:txBody>
      </p:sp>
      <p:sp>
        <p:nvSpPr>
          <p:cNvPr id="12" name="线形标注 2 11"/>
          <p:cNvSpPr/>
          <p:nvPr/>
        </p:nvSpPr>
        <p:spPr>
          <a:xfrm>
            <a:off x="9220545" y="2867676"/>
            <a:ext cx="2038350" cy="1046080"/>
          </a:xfrm>
          <a:prstGeom prst="borderCallout2">
            <a:avLst>
              <a:gd name="adj1" fmla="val 18750"/>
              <a:gd name="adj2" fmla="val -8333"/>
              <a:gd name="adj3" fmla="val 18750"/>
              <a:gd name="adj4" fmla="val -16667"/>
              <a:gd name="adj5" fmla="val 60454"/>
              <a:gd name="adj6" fmla="val -68662"/>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b="1" dirty="0" smtClean="0">
                <a:solidFill>
                  <a:schemeClr val="tx1"/>
                </a:solidFill>
              </a:rPr>
              <a:t>学校的场地、建筑物、设施、设备；实验室安全管理   </a:t>
            </a:r>
            <a:endParaRPr lang="en-US" altLang="zh-CN" b="1" dirty="0" smtClean="0">
              <a:solidFill>
                <a:schemeClr val="tx1"/>
              </a:solidFill>
            </a:endParaRPr>
          </a:p>
        </p:txBody>
      </p:sp>
      <p:sp>
        <p:nvSpPr>
          <p:cNvPr id="14" name="线形标注 2 13"/>
          <p:cNvSpPr/>
          <p:nvPr/>
        </p:nvSpPr>
        <p:spPr>
          <a:xfrm>
            <a:off x="9220545" y="4613074"/>
            <a:ext cx="2038350" cy="675169"/>
          </a:xfrm>
          <a:prstGeom prst="borderCallout2">
            <a:avLst>
              <a:gd name="adj1" fmla="val 18750"/>
              <a:gd name="adj2" fmla="val -8333"/>
              <a:gd name="adj3" fmla="val 18750"/>
              <a:gd name="adj4" fmla="val -16667"/>
              <a:gd name="adj5" fmla="val -21740"/>
              <a:gd name="adj6" fmla="val -68213"/>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b="1" dirty="0" smtClean="0">
                <a:solidFill>
                  <a:schemeClr val="tx1"/>
                </a:solidFill>
              </a:rPr>
              <a:t>危险品的监管“五个环节”</a:t>
            </a:r>
            <a:endParaRPr lang="zh-CN" altLang="en-US"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C:\Users\hp-np\Pictures\562.jpg562"/>
          <p:cNvPicPr>
            <a:picLocks noChangeAspect="1"/>
          </p:cNvPicPr>
          <p:nvPr/>
        </p:nvPicPr>
        <p:blipFill rotWithShape="1">
          <a:blip r:embed="rId2"/>
          <a:srcRect/>
          <a:stretch>
            <a:fillRect/>
          </a:stretch>
        </p:blipFill>
        <p:spPr>
          <a:xfrm>
            <a:off x="-635" y="0"/>
            <a:ext cx="12207875" cy="6858000"/>
          </a:xfrm>
          <a:prstGeom prst="rect">
            <a:avLst/>
          </a:prstGeom>
        </p:spPr>
      </p:pic>
      <p:sp>
        <p:nvSpPr>
          <p:cNvPr id="2" name="矩形 1"/>
          <p:cNvSpPr/>
          <p:nvPr/>
        </p:nvSpPr>
        <p:spPr>
          <a:xfrm>
            <a:off x="15240" y="0"/>
            <a:ext cx="12192000" cy="6992620"/>
          </a:xfrm>
          <a:prstGeom prst="rect">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5588000" y="1727200"/>
            <a:ext cx="1030605" cy="1030605"/>
          </a:xfrm>
          <a:prstGeom prst="ellipse">
            <a:avLst/>
          </a:prstGeom>
          <a:solidFill>
            <a:srgbClr val="E0383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3469005" y="2757805"/>
            <a:ext cx="5455285" cy="2030095"/>
          </a:xfrm>
          <a:prstGeom prst="rect">
            <a:avLst/>
          </a:prstGeom>
          <a:noFill/>
        </p:spPr>
        <p:txBody>
          <a:bodyPr wrap="square" rtlCol="0">
            <a:spAutoFit/>
          </a:bodyPr>
          <a:lstStyle/>
          <a:p>
            <a:pPr algn="ctr">
              <a:lnSpc>
                <a:spcPct val="150000"/>
              </a:lnSpc>
            </a:pPr>
            <a:r>
              <a:rPr lang="zh-CN" altLang="en-US" sz="3600" b="1" dirty="0" smtClean="0">
                <a:solidFill>
                  <a:srgbClr val="E03837"/>
                </a:solidFill>
                <a:latin typeface="思源黑体 CN Regular" panose="020B0500000000000000" pitchFamily="34" charset="-122"/>
                <a:ea typeface="思源黑体 CN Regular" panose="020B0500000000000000" pitchFamily="34" charset="-122"/>
              </a:rPr>
              <a:t>第三章</a:t>
            </a:r>
            <a:endParaRPr lang="en-US" altLang="zh-CN" sz="3600" b="1" dirty="0">
              <a:solidFill>
                <a:srgbClr val="E03837"/>
              </a:solidFill>
              <a:latin typeface="思源黑体 CN Regular" panose="020B0500000000000000" pitchFamily="34" charset="-122"/>
              <a:ea typeface="思源黑体 CN Regular" panose="020B0500000000000000" pitchFamily="34" charset="-122"/>
            </a:endParaRPr>
          </a:p>
          <a:p>
            <a:pPr algn="ctr">
              <a:lnSpc>
                <a:spcPct val="150000"/>
              </a:lnSpc>
            </a:pPr>
            <a:r>
              <a:rPr lang="zh-CN" altLang="en-US" sz="4800" b="1" dirty="0">
                <a:solidFill>
                  <a:schemeClr val="tx1">
                    <a:lumMod val="75000"/>
                    <a:lumOff val="25000"/>
                  </a:schemeClr>
                </a:solidFill>
                <a:latin typeface="思源黑体 CN Regular" panose="020B0500000000000000" pitchFamily="34" charset="-122"/>
                <a:ea typeface="思源黑体 CN Regular" panose="020B0500000000000000" pitchFamily="34" charset="-122"/>
              </a:rPr>
              <a:t>校园周边安全管理</a:t>
            </a:r>
          </a:p>
        </p:txBody>
      </p:sp>
      <p:sp>
        <p:nvSpPr>
          <p:cNvPr id="40" name="矩形 39"/>
          <p:cNvSpPr/>
          <p:nvPr/>
        </p:nvSpPr>
        <p:spPr>
          <a:xfrm>
            <a:off x="0" y="291465"/>
            <a:ext cx="12206605" cy="445135"/>
          </a:xfrm>
          <a:prstGeom prst="rect">
            <a:avLst/>
          </a:prstGeom>
          <a:solidFill>
            <a:srgbClr val="E0383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99"/>
          <p:cNvSpPr>
            <a:spLocks noEditPoints="1"/>
          </p:cNvSpPr>
          <p:nvPr/>
        </p:nvSpPr>
        <p:spPr bwMode="auto">
          <a:xfrm>
            <a:off x="5823942" y="2052184"/>
            <a:ext cx="558625" cy="379458"/>
          </a:xfrm>
          <a:custGeom>
            <a:avLst/>
            <a:gdLst>
              <a:gd name="T0" fmla="*/ 225 w 302"/>
              <a:gd name="T1" fmla="*/ 0 h 205"/>
              <a:gd name="T2" fmla="*/ 81 w 302"/>
              <a:gd name="T3" fmla="*/ 0 h 205"/>
              <a:gd name="T4" fmla="*/ 0 w 302"/>
              <a:gd name="T5" fmla="*/ 25 h 205"/>
              <a:gd name="T6" fmla="*/ 12 w 302"/>
              <a:gd name="T7" fmla="*/ 205 h 205"/>
              <a:gd name="T8" fmla="*/ 291 w 302"/>
              <a:gd name="T9" fmla="*/ 205 h 205"/>
              <a:gd name="T10" fmla="*/ 302 w 302"/>
              <a:gd name="T11" fmla="*/ 25 h 205"/>
              <a:gd name="T12" fmla="*/ 146 w 302"/>
              <a:gd name="T13" fmla="*/ 188 h 205"/>
              <a:gd name="T14" fmla="*/ 20 w 302"/>
              <a:gd name="T15" fmla="*/ 182 h 205"/>
              <a:gd name="T16" fmla="*/ 81 w 302"/>
              <a:gd name="T17" fmla="*/ 10 h 205"/>
              <a:gd name="T18" fmla="*/ 146 w 302"/>
              <a:gd name="T19" fmla="*/ 188 h 205"/>
              <a:gd name="T20" fmla="*/ 221 w 302"/>
              <a:gd name="T21" fmla="*/ 171 h 205"/>
              <a:gd name="T22" fmla="*/ 155 w 302"/>
              <a:gd name="T23" fmla="*/ 29 h 205"/>
              <a:gd name="T24" fmla="*/ 282 w 302"/>
              <a:gd name="T25" fmla="*/ 22 h 205"/>
              <a:gd name="T26" fmla="*/ 39 w 302"/>
              <a:gd name="T27" fmla="*/ 41 h 205"/>
              <a:gd name="T28" fmla="*/ 128 w 302"/>
              <a:gd name="T29" fmla="*/ 43 h 205"/>
              <a:gd name="T30" fmla="*/ 127 w 302"/>
              <a:gd name="T31" fmla="*/ 49 h 205"/>
              <a:gd name="T32" fmla="*/ 44 w 302"/>
              <a:gd name="T33" fmla="*/ 43 h 205"/>
              <a:gd name="T34" fmla="*/ 39 w 302"/>
              <a:gd name="T35" fmla="*/ 67 h 205"/>
              <a:gd name="T36" fmla="*/ 128 w 302"/>
              <a:gd name="T37" fmla="*/ 68 h 205"/>
              <a:gd name="T38" fmla="*/ 127 w 302"/>
              <a:gd name="T39" fmla="*/ 74 h 205"/>
              <a:gd name="T40" fmla="*/ 43 w 302"/>
              <a:gd name="T41" fmla="*/ 69 h 205"/>
              <a:gd name="T42" fmla="*/ 39 w 302"/>
              <a:gd name="T43" fmla="*/ 93 h 205"/>
              <a:gd name="T44" fmla="*/ 129 w 302"/>
              <a:gd name="T45" fmla="*/ 94 h 205"/>
              <a:gd name="T46" fmla="*/ 127 w 302"/>
              <a:gd name="T47" fmla="*/ 100 h 205"/>
              <a:gd name="T48" fmla="*/ 43 w 302"/>
              <a:gd name="T49" fmla="*/ 95 h 205"/>
              <a:gd name="T50" fmla="*/ 130 w 302"/>
              <a:gd name="T51" fmla="*/ 125 h 205"/>
              <a:gd name="T52" fmla="*/ 126 w 302"/>
              <a:gd name="T53" fmla="*/ 126 h 205"/>
              <a:gd name="T54" fmla="*/ 39 w 302"/>
              <a:gd name="T55" fmla="*/ 119 h 205"/>
              <a:gd name="T56" fmla="*/ 129 w 302"/>
              <a:gd name="T57" fmla="*/ 120 h 205"/>
              <a:gd name="T58" fmla="*/ 130 w 302"/>
              <a:gd name="T59" fmla="*/ 151 h 205"/>
              <a:gd name="T60" fmla="*/ 126 w 302"/>
              <a:gd name="T61" fmla="*/ 152 h 205"/>
              <a:gd name="T62" fmla="*/ 39 w 302"/>
              <a:gd name="T63" fmla="*/ 146 h 205"/>
              <a:gd name="T64" fmla="*/ 129 w 302"/>
              <a:gd name="T65" fmla="*/ 146 h 205"/>
              <a:gd name="T66" fmla="*/ 260 w 302"/>
              <a:gd name="T67" fmla="*/ 37 h 205"/>
              <a:gd name="T68" fmla="*/ 259 w 302"/>
              <a:gd name="T69" fmla="*/ 43 h 205"/>
              <a:gd name="T70" fmla="*/ 174 w 302"/>
              <a:gd name="T71" fmla="*/ 49 h 205"/>
              <a:gd name="T72" fmla="*/ 173 w 302"/>
              <a:gd name="T73" fmla="*/ 43 h 205"/>
              <a:gd name="T74" fmla="*/ 263 w 302"/>
              <a:gd name="T75" fmla="*/ 67 h 205"/>
              <a:gd name="T76" fmla="*/ 176 w 302"/>
              <a:gd name="T77" fmla="*/ 74 h 205"/>
              <a:gd name="T78" fmla="*/ 172 w 302"/>
              <a:gd name="T79" fmla="*/ 73 h 205"/>
              <a:gd name="T80" fmla="*/ 261 w 302"/>
              <a:gd name="T81" fmla="*/ 63 h 205"/>
              <a:gd name="T82" fmla="*/ 263 w 302"/>
              <a:gd name="T83" fmla="*/ 93 h 205"/>
              <a:gd name="T84" fmla="*/ 176 w 302"/>
              <a:gd name="T85" fmla="*/ 100 h 205"/>
              <a:gd name="T86" fmla="*/ 172 w 302"/>
              <a:gd name="T87" fmla="*/ 99 h 205"/>
              <a:gd name="T88" fmla="*/ 261 w 302"/>
              <a:gd name="T89" fmla="*/ 89 h 205"/>
              <a:gd name="T90" fmla="*/ 263 w 302"/>
              <a:gd name="T91" fmla="*/ 118 h 205"/>
              <a:gd name="T92" fmla="*/ 176 w 302"/>
              <a:gd name="T93" fmla="*/ 126 h 205"/>
              <a:gd name="T94" fmla="*/ 172 w 302"/>
              <a:gd name="T95" fmla="*/ 125 h 205"/>
              <a:gd name="T96" fmla="*/ 261 w 302"/>
              <a:gd name="T97" fmla="*/ 114 h 205"/>
              <a:gd name="T98" fmla="*/ 263 w 302"/>
              <a:gd name="T99" fmla="*/ 145 h 205"/>
              <a:gd name="T100" fmla="*/ 176 w 302"/>
              <a:gd name="T101" fmla="*/ 152 h 205"/>
              <a:gd name="T102" fmla="*/ 172 w 302"/>
              <a:gd name="T103" fmla="*/ 151 h 205"/>
              <a:gd name="T104" fmla="*/ 261 w 302"/>
              <a:gd name="T105" fmla="*/ 14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2" h="205">
                <a:moveTo>
                  <a:pt x="300" y="21"/>
                </a:moveTo>
                <a:cubicBezTo>
                  <a:pt x="284" y="8"/>
                  <a:pt x="256" y="0"/>
                  <a:pt x="225" y="0"/>
                </a:cubicBezTo>
                <a:cubicBezTo>
                  <a:pt x="195" y="0"/>
                  <a:pt x="168" y="7"/>
                  <a:pt x="151" y="19"/>
                </a:cubicBezTo>
                <a:cubicBezTo>
                  <a:pt x="138" y="7"/>
                  <a:pt x="112" y="0"/>
                  <a:pt x="81" y="0"/>
                </a:cubicBezTo>
                <a:cubicBezTo>
                  <a:pt x="48" y="0"/>
                  <a:pt x="18" y="8"/>
                  <a:pt x="2" y="21"/>
                </a:cubicBezTo>
                <a:cubicBezTo>
                  <a:pt x="1" y="22"/>
                  <a:pt x="0" y="23"/>
                  <a:pt x="0" y="25"/>
                </a:cubicBezTo>
                <a:cubicBezTo>
                  <a:pt x="0" y="197"/>
                  <a:pt x="0" y="197"/>
                  <a:pt x="0" y="197"/>
                </a:cubicBezTo>
                <a:cubicBezTo>
                  <a:pt x="0" y="200"/>
                  <a:pt x="5" y="205"/>
                  <a:pt x="12" y="205"/>
                </a:cubicBezTo>
                <a:cubicBezTo>
                  <a:pt x="150" y="205"/>
                  <a:pt x="150" y="205"/>
                  <a:pt x="150" y="205"/>
                </a:cubicBezTo>
                <a:cubicBezTo>
                  <a:pt x="151" y="205"/>
                  <a:pt x="291" y="205"/>
                  <a:pt x="291" y="205"/>
                </a:cubicBezTo>
                <a:cubicBezTo>
                  <a:pt x="295" y="205"/>
                  <a:pt x="302" y="202"/>
                  <a:pt x="302" y="197"/>
                </a:cubicBezTo>
                <a:cubicBezTo>
                  <a:pt x="302" y="25"/>
                  <a:pt x="302" y="25"/>
                  <a:pt x="302" y="25"/>
                </a:cubicBezTo>
                <a:cubicBezTo>
                  <a:pt x="302" y="23"/>
                  <a:pt x="301" y="22"/>
                  <a:pt x="300" y="21"/>
                </a:cubicBezTo>
                <a:close/>
                <a:moveTo>
                  <a:pt x="146" y="188"/>
                </a:moveTo>
                <a:cubicBezTo>
                  <a:pt x="132" y="176"/>
                  <a:pt x="109" y="169"/>
                  <a:pt x="80" y="169"/>
                </a:cubicBezTo>
                <a:cubicBezTo>
                  <a:pt x="58" y="169"/>
                  <a:pt x="36" y="174"/>
                  <a:pt x="20" y="182"/>
                </a:cubicBezTo>
                <a:cubicBezTo>
                  <a:pt x="20" y="22"/>
                  <a:pt x="20" y="22"/>
                  <a:pt x="20" y="22"/>
                </a:cubicBezTo>
                <a:cubicBezTo>
                  <a:pt x="20" y="22"/>
                  <a:pt x="41" y="10"/>
                  <a:pt x="81" y="10"/>
                </a:cubicBezTo>
                <a:cubicBezTo>
                  <a:pt x="128" y="10"/>
                  <a:pt x="146" y="27"/>
                  <a:pt x="146" y="29"/>
                </a:cubicBezTo>
                <a:cubicBezTo>
                  <a:pt x="146" y="32"/>
                  <a:pt x="146" y="188"/>
                  <a:pt x="146" y="188"/>
                </a:cubicBezTo>
                <a:close/>
                <a:moveTo>
                  <a:pt x="282" y="182"/>
                </a:moveTo>
                <a:cubicBezTo>
                  <a:pt x="265" y="175"/>
                  <a:pt x="242" y="171"/>
                  <a:pt x="221" y="171"/>
                </a:cubicBezTo>
                <a:cubicBezTo>
                  <a:pt x="192" y="171"/>
                  <a:pt x="168" y="177"/>
                  <a:pt x="155" y="188"/>
                </a:cubicBezTo>
                <a:cubicBezTo>
                  <a:pt x="155" y="29"/>
                  <a:pt x="155" y="29"/>
                  <a:pt x="155" y="29"/>
                </a:cubicBezTo>
                <a:cubicBezTo>
                  <a:pt x="155" y="29"/>
                  <a:pt x="176" y="10"/>
                  <a:pt x="225" y="10"/>
                </a:cubicBezTo>
                <a:cubicBezTo>
                  <a:pt x="262" y="10"/>
                  <a:pt x="282" y="22"/>
                  <a:pt x="282" y="22"/>
                </a:cubicBezTo>
                <a:lnTo>
                  <a:pt x="282" y="182"/>
                </a:lnTo>
                <a:close/>
                <a:moveTo>
                  <a:pt x="39" y="41"/>
                </a:moveTo>
                <a:cubicBezTo>
                  <a:pt x="39" y="39"/>
                  <a:pt x="40" y="37"/>
                  <a:pt x="42" y="37"/>
                </a:cubicBezTo>
                <a:cubicBezTo>
                  <a:pt x="74" y="28"/>
                  <a:pt x="109" y="30"/>
                  <a:pt x="128" y="43"/>
                </a:cubicBezTo>
                <a:cubicBezTo>
                  <a:pt x="130" y="44"/>
                  <a:pt x="130" y="46"/>
                  <a:pt x="129" y="47"/>
                </a:cubicBezTo>
                <a:cubicBezTo>
                  <a:pt x="129" y="48"/>
                  <a:pt x="128" y="49"/>
                  <a:pt x="127" y="49"/>
                </a:cubicBezTo>
                <a:cubicBezTo>
                  <a:pt x="126" y="49"/>
                  <a:pt x="125" y="49"/>
                  <a:pt x="125" y="48"/>
                </a:cubicBezTo>
                <a:cubicBezTo>
                  <a:pt x="110" y="39"/>
                  <a:pt x="79" y="33"/>
                  <a:pt x="44" y="43"/>
                </a:cubicBezTo>
                <a:cubicBezTo>
                  <a:pt x="42" y="43"/>
                  <a:pt x="40" y="42"/>
                  <a:pt x="39" y="41"/>
                </a:cubicBezTo>
                <a:close/>
                <a:moveTo>
                  <a:pt x="39" y="67"/>
                </a:moveTo>
                <a:cubicBezTo>
                  <a:pt x="39" y="65"/>
                  <a:pt x="40" y="63"/>
                  <a:pt x="42" y="63"/>
                </a:cubicBezTo>
                <a:cubicBezTo>
                  <a:pt x="74" y="54"/>
                  <a:pt x="110" y="56"/>
                  <a:pt x="128" y="68"/>
                </a:cubicBezTo>
                <a:cubicBezTo>
                  <a:pt x="130" y="69"/>
                  <a:pt x="130" y="71"/>
                  <a:pt x="129" y="73"/>
                </a:cubicBezTo>
                <a:cubicBezTo>
                  <a:pt x="129" y="74"/>
                  <a:pt x="128" y="74"/>
                  <a:pt x="127" y="74"/>
                </a:cubicBezTo>
                <a:cubicBezTo>
                  <a:pt x="126" y="74"/>
                  <a:pt x="125" y="74"/>
                  <a:pt x="125" y="74"/>
                </a:cubicBezTo>
                <a:cubicBezTo>
                  <a:pt x="111" y="65"/>
                  <a:pt x="79" y="59"/>
                  <a:pt x="43" y="69"/>
                </a:cubicBezTo>
                <a:cubicBezTo>
                  <a:pt x="42" y="70"/>
                  <a:pt x="40" y="69"/>
                  <a:pt x="39" y="67"/>
                </a:cubicBezTo>
                <a:close/>
                <a:moveTo>
                  <a:pt x="39" y="93"/>
                </a:moveTo>
                <a:cubicBezTo>
                  <a:pt x="39" y="91"/>
                  <a:pt x="40" y="89"/>
                  <a:pt x="42" y="88"/>
                </a:cubicBezTo>
                <a:cubicBezTo>
                  <a:pt x="74" y="79"/>
                  <a:pt x="110" y="82"/>
                  <a:pt x="129" y="94"/>
                </a:cubicBezTo>
                <a:cubicBezTo>
                  <a:pt x="130" y="95"/>
                  <a:pt x="131" y="97"/>
                  <a:pt x="130" y="99"/>
                </a:cubicBezTo>
                <a:cubicBezTo>
                  <a:pt x="129" y="100"/>
                  <a:pt x="128" y="100"/>
                  <a:pt x="127" y="100"/>
                </a:cubicBezTo>
                <a:cubicBezTo>
                  <a:pt x="126" y="100"/>
                  <a:pt x="126" y="100"/>
                  <a:pt x="125" y="100"/>
                </a:cubicBezTo>
                <a:cubicBezTo>
                  <a:pt x="111" y="90"/>
                  <a:pt x="79" y="85"/>
                  <a:pt x="43" y="95"/>
                </a:cubicBezTo>
                <a:cubicBezTo>
                  <a:pt x="42" y="95"/>
                  <a:pt x="40" y="94"/>
                  <a:pt x="39" y="93"/>
                </a:cubicBezTo>
                <a:close/>
                <a:moveTo>
                  <a:pt x="130" y="125"/>
                </a:moveTo>
                <a:cubicBezTo>
                  <a:pt x="130" y="126"/>
                  <a:pt x="129" y="126"/>
                  <a:pt x="128" y="126"/>
                </a:cubicBezTo>
                <a:cubicBezTo>
                  <a:pt x="127" y="126"/>
                  <a:pt x="126" y="126"/>
                  <a:pt x="126" y="126"/>
                </a:cubicBezTo>
                <a:cubicBezTo>
                  <a:pt x="108" y="114"/>
                  <a:pt x="76" y="112"/>
                  <a:pt x="43" y="121"/>
                </a:cubicBezTo>
                <a:cubicBezTo>
                  <a:pt x="42" y="122"/>
                  <a:pt x="40" y="121"/>
                  <a:pt x="39" y="119"/>
                </a:cubicBezTo>
                <a:cubicBezTo>
                  <a:pt x="39" y="117"/>
                  <a:pt x="40" y="115"/>
                  <a:pt x="42" y="115"/>
                </a:cubicBezTo>
                <a:cubicBezTo>
                  <a:pt x="77" y="105"/>
                  <a:pt x="109" y="107"/>
                  <a:pt x="129" y="120"/>
                </a:cubicBezTo>
                <a:cubicBezTo>
                  <a:pt x="131" y="121"/>
                  <a:pt x="131" y="123"/>
                  <a:pt x="130" y="125"/>
                </a:cubicBezTo>
                <a:close/>
                <a:moveTo>
                  <a:pt x="130" y="151"/>
                </a:moveTo>
                <a:cubicBezTo>
                  <a:pt x="130" y="152"/>
                  <a:pt x="129" y="152"/>
                  <a:pt x="128" y="152"/>
                </a:cubicBezTo>
                <a:cubicBezTo>
                  <a:pt x="127" y="152"/>
                  <a:pt x="126" y="152"/>
                  <a:pt x="126" y="152"/>
                </a:cubicBezTo>
                <a:cubicBezTo>
                  <a:pt x="109" y="141"/>
                  <a:pt x="71" y="137"/>
                  <a:pt x="44" y="148"/>
                </a:cubicBezTo>
                <a:cubicBezTo>
                  <a:pt x="42" y="148"/>
                  <a:pt x="40" y="148"/>
                  <a:pt x="39" y="146"/>
                </a:cubicBezTo>
                <a:cubicBezTo>
                  <a:pt x="39" y="144"/>
                  <a:pt x="40" y="142"/>
                  <a:pt x="41" y="142"/>
                </a:cubicBezTo>
                <a:cubicBezTo>
                  <a:pt x="71" y="130"/>
                  <a:pt x="111" y="134"/>
                  <a:pt x="129" y="146"/>
                </a:cubicBezTo>
                <a:cubicBezTo>
                  <a:pt x="131" y="147"/>
                  <a:pt x="131" y="149"/>
                  <a:pt x="130" y="151"/>
                </a:cubicBezTo>
                <a:close/>
                <a:moveTo>
                  <a:pt x="260" y="37"/>
                </a:moveTo>
                <a:cubicBezTo>
                  <a:pt x="262" y="37"/>
                  <a:pt x="263" y="39"/>
                  <a:pt x="263" y="41"/>
                </a:cubicBezTo>
                <a:cubicBezTo>
                  <a:pt x="262" y="42"/>
                  <a:pt x="260" y="43"/>
                  <a:pt x="259" y="43"/>
                </a:cubicBezTo>
                <a:cubicBezTo>
                  <a:pt x="225" y="33"/>
                  <a:pt x="191" y="38"/>
                  <a:pt x="176" y="48"/>
                </a:cubicBezTo>
                <a:cubicBezTo>
                  <a:pt x="176" y="49"/>
                  <a:pt x="175" y="49"/>
                  <a:pt x="174" y="49"/>
                </a:cubicBezTo>
                <a:cubicBezTo>
                  <a:pt x="173" y="49"/>
                  <a:pt x="172" y="48"/>
                  <a:pt x="172" y="47"/>
                </a:cubicBezTo>
                <a:cubicBezTo>
                  <a:pt x="171" y="46"/>
                  <a:pt x="171" y="44"/>
                  <a:pt x="173" y="43"/>
                </a:cubicBezTo>
                <a:cubicBezTo>
                  <a:pt x="192" y="30"/>
                  <a:pt x="228" y="27"/>
                  <a:pt x="260" y="37"/>
                </a:cubicBezTo>
                <a:close/>
                <a:moveTo>
                  <a:pt x="263" y="67"/>
                </a:moveTo>
                <a:cubicBezTo>
                  <a:pt x="262" y="69"/>
                  <a:pt x="261" y="70"/>
                  <a:pt x="259" y="69"/>
                </a:cubicBezTo>
                <a:cubicBezTo>
                  <a:pt x="225" y="60"/>
                  <a:pt x="191" y="64"/>
                  <a:pt x="176" y="74"/>
                </a:cubicBezTo>
                <a:cubicBezTo>
                  <a:pt x="176" y="75"/>
                  <a:pt x="175" y="75"/>
                  <a:pt x="175" y="75"/>
                </a:cubicBezTo>
                <a:cubicBezTo>
                  <a:pt x="173" y="75"/>
                  <a:pt x="172" y="74"/>
                  <a:pt x="172" y="73"/>
                </a:cubicBezTo>
                <a:cubicBezTo>
                  <a:pt x="171" y="72"/>
                  <a:pt x="171" y="70"/>
                  <a:pt x="173" y="69"/>
                </a:cubicBezTo>
                <a:cubicBezTo>
                  <a:pt x="192" y="56"/>
                  <a:pt x="228" y="54"/>
                  <a:pt x="261" y="63"/>
                </a:cubicBezTo>
                <a:cubicBezTo>
                  <a:pt x="262" y="63"/>
                  <a:pt x="263" y="65"/>
                  <a:pt x="263" y="67"/>
                </a:cubicBezTo>
                <a:close/>
                <a:moveTo>
                  <a:pt x="263" y="93"/>
                </a:moveTo>
                <a:cubicBezTo>
                  <a:pt x="262" y="95"/>
                  <a:pt x="261" y="96"/>
                  <a:pt x="259" y="95"/>
                </a:cubicBezTo>
                <a:cubicBezTo>
                  <a:pt x="225" y="86"/>
                  <a:pt x="192" y="91"/>
                  <a:pt x="176" y="100"/>
                </a:cubicBezTo>
                <a:cubicBezTo>
                  <a:pt x="176" y="101"/>
                  <a:pt x="175" y="101"/>
                  <a:pt x="175" y="101"/>
                </a:cubicBezTo>
                <a:cubicBezTo>
                  <a:pt x="173" y="101"/>
                  <a:pt x="172" y="100"/>
                  <a:pt x="172" y="99"/>
                </a:cubicBezTo>
                <a:cubicBezTo>
                  <a:pt x="171" y="98"/>
                  <a:pt x="171" y="96"/>
                  <a:pt x="173" y="95"/>
                </a:cubicBezTo>
                <a:cubicBezTo>
                  <a:pt x="192" y="82"/>
                  <a:pt x="228" y="80"/>
                  <a:pt x="261" y="89"/>
                </a:cubicBezTo>
                <a:cubicBezTo>
                  <a:pt x="262" y="89"/>
                  <a:pt x="263" y="91"/>
                  <a:pt x="263" y="93"/>
                </a:cubicBezTo>
                <a:close/>
                <a:moveTo>
                  <a:pt x="263" y="118"/>
                </a:moveTo>
                <a:cubicBezTo>
                  <a:pt x="262" y="120"/>
                  <a:pt x="261" y="121"/>
                  <a:pt x="259" y="121"/>
                </a:cubicBezTo>
                <a:cubicBezTo>
                  <a:pt x="228" y="112"/>
                  <a:pt x="191" y="116"/>
                  <a:pt x="176" y="126"/>
                </a:cubicBezTo>
                <a:cubicBezTo>
                  <a:pt x="176" y="126"/>
                  <a:pt x="175" y="127"/>
                  <a:pt x="175" y="127"/>
                </a:cubicBezTo>
                <a:cubicBezTo>
                  <a:pt x="173" y="127"/>
                  <a:pt x="172" y="126"/>
                  <a:pt x="172" y="125"/>
                </a:cubicBezTo>
                <a:cubicBezTo>
                  <a:pt x="171" y="123"/>
                  <a:pt x="171" y="121"/>
                  <a:pt x="173" y="120"/>
                </a:cubicBezTo>
                <a:cubicBezTo>
                  <a:pt x="189" y="110"/>
                  <a:pt x="227" y="105"/>
                  <a:pt x="261" y="114"/>
                </a:cubicBezTo>
                <a:cubicBezTo>
                  <a:pt x="262" y="115"/>
                  <a:pt x="263" y="117"/>
                  <a:pt x="263" y="118"/>
                </a:cubicBezTo>
                <a:close/>
                <a:moveTo>
                  <a:pt x="263" y="145"/>
                </a:moveTo>
                <a:cubicBezTo>
                  <a:pt x="262" y="146"/>
                  <a:pt x="261" y="147"/>
                  <a:pt x="259" y="147"/>
                </a:cubicBezTo>
                <a:cubicBezTo>
                  <a:pt x="225" y="137"/>
                  <a:pt x="192" y="142"/>
                  <a:pt x="176" y="152"/>
                </a:cubicBezTo>
                <a:cubicBezTo>
                  <a:pt x="176" y="152"/>
                  <a:pt x="175" y="153"/>
                  <a:pt x="175" y="153"/>
                </a:cubicBezTo>
                <a:cubicBezTo>
                  <a:pt x="174" y="153"/>
                  <a:pt x="172" y="152"/>
                  <a:pt x="172" y="151"/>
                </a:cubicBezTo>
                <a:cubicBezTo>
                  <a:pt x="171" y="150"/>
                  <a:pt x="171" y="147"/>
                  <a:pt x="173" y="146"/>
                </a:cubicBezTo>
                <a:cubicBezTo>
                  <a:pt x="192" y="134"/>
                  <a:pt x="228" y="131"/>
                  <a:pt x="261" y="140"/>
                </a:cubicBezTo>
                <a:cubicBezTo>
                  <a:pt x="262" y="141"/>
                  <a:pt x="263" y="143"/>
                  <a:pt x="263" y="1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duotone>
              <a:prstClr val="black"/>
              <a:schemeClr val="accent2">
                <a:tint val="45000"/>
                <a:satMod val="400000"/>
              </a:schemeClr>
            </a:duotone>
          </a:blip>
          <a:srcRect l="1821" t="2336" r="1040" b="2792"/>
          <a:stretch>
            <a:fillRect/>
          </a:stretch>
        </p:blipFill>
        <p:spPr>
          <a:xfrm rot="5400000">
            <a:off x="2667002" y="-2667002"/>
            <a:ext cx="6857998" cy="12192002"/>
          </a:xfrm>
          <a:prstGeom prst="rect">
            <a:avLst/>
          </a:prstGeom>
        </p:spPr>
      </p:pic>
      <p:sp>
        <p:nvSpPr>
          <p:cNvPr id="7" name="矩形 6"/>
          <p:cNvSpPr/>
          <p:nvPr/>
        </p:nvSpPr>
        <p:spPr>
          <a:xfrm>
            <a:off x="247286" y="235947"/>
            <a:ext cx="11698514" cy="6386286"/>
          </a:xfrm>
          <a:prstGeom prst="rect">
            <a:avLst/>
          </a:prstGeom>
          <a:solidFill>
            <a:schemeClr val="bg1"/>
          </a:solidFill>
          <a:ln>
            <a:solidFill>
              <a:srgbClr val="E03837"/>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08000" y="467178"/>
            <a:ext cx="86364" cy="523220"/>
          </a:xfrm>
          <a:prstGeom prst="rect">
            <a:avLst/>
          </a:pr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40"/>
          <p:cNvSpPr txBox="1"/>
          <p:nvPr/>
        </p:nvSpPr>
        <p:spPr>
          <a:xfrm>
            <a:off x="761979" y="1224106"/>
            <a:ext cx="7522485" cy="5309146"/>
          </a:xfrm>
          <a:prstGeom prst="rect">
            <a:avLst/>
          </a:prstGeom>
          <a:noFill/>
        </p:spPr>
        <p:txBody>
          <a:bodyPr wrap="square" rtlCol="0">
            <a:spAutoFit/>
          </a:bodyPr>
          <a:lstStyle/>
          <a:p>
            <a:pPr marL="342900" indent="-342900">
              <a:lnSpc>
                <a:spcPct val="150000"/>
              </a:lnSpc>
              <a:spcAft>
                <a:spcPts val="1200"/>
              </a:spcAft>
              <a:buClr>
                <a:srgbClr val="E03837"/>
              </a:buClr>
              <a:buFont typeface="Wingdings" panose="05000000000000000000" pitchFamily="2" charset="2"/>
              <a:buChar char="Ø"/>
            </a:pPr>
            <a:r>
              <a:rPr lang="zh-CN" altLang="en-US" b="1" dirty="0" smtClean="0"/>
              <a:t>第三十七</a:t>
            </a:r>
            <a:r>
              <a:rPr lang="zh-CN" altLang="en-US" b="1" dirty="0"/>
              <a:t>条  县级以上人民政府公安机关应当会同教育、人力资源社会保障等学校主管部门</a:t>
            </a:r>
            <a:r>
              <a:rPr lang="zh-CN" altLang="en-US" b="1" dirty="0">
                <a:solidFill>
                  <a:schemeClr val="tx1"/>
                </a:solidFill>
              </a:rPr>
              <a:t>将校园周边一定区域划定为</a:t>
            </a:r>
            <a:r>
              <a:rPr lang="zh-CN" altLang="en-US" b="1" dirty="0">
                <a:solidFill>
                  <a:srgbClr val="FF0000"/>
                </a:solidFill>
              </a:rPr>
              <a:t>校园周边安全区域，</a:t>
            </a:r>
            <a:r>
              <a:rPr lang="zh-CN" altLang="en-US" b="1" dirty="0"/>
              <a:t>纳入治安视频监控范围。划定校园周边安全区域时，应当听取学校的意见</a:t>
            </a:r>
            <a:r>
              <a:rPr lang="zh-CN" altLang="en-US" b="1" dirty="0" smtClean="0"/>
              <a:t>。公安机关</a:t>
            </a:r>
            <a:r>
              <a:rPr lang="zh-CN" altLang="en-US" b="1" dirty="0"/>
              <a:t>应当建立健全校园周边日常巡逻防控制度，加强对校园门口和校园周边安全区域的治安</a:t>
            </a:r>
            <a:r>
              <a:rPr lang="zh-CN" altLang="en-US" b="1" dirty="0" smtClean="0"/>
              <a:t>巡逻。</a:t>
            </a:r>
            <a:endParaRPr lang="zh-CN" altLang="en-US" b="1" dirty="0"/>
          </a:p>
          <a:p>
            <a:pPr marL="342900" indent="-342900">
              <a:lnSpc>
                <a:spcPct val="150000"/>
              </a:lnSpc>
              <a:spcAft>
                <a:spcPts val="300"/>
              </a:spcAft>
              <a:buClr>
                <a:srgbClr val="E03837"/>
              </a:buClr>
              <a:buFont typeface="Wingdings" panose="05000000000000000000" pitchFamily="2" charset="2"/>
              <a:buChar char="Ø"/>
            </a:pPr>
            <a:r>
              <a:rPr lang="zh-CN" altLang="en-US" b="1" dirty="0"/>
              <a:t>第三十八条  有关单位应当按照各自职责对</a:t>
            </a:r>
            <a:r>
              <a:rPr lang="zh-CN" altLang="en-US" b="1" dirty="0">
                <a:solidFill>
                  <a:srgbClr val="FF0000"/>
                </a:solidFill>
              </a:rPr>
              <a:t>校园周边道路安全采取防控措施</a:t>
            </a:r>
            <a:r>
              <a:rPr lang="zh-CN" altLang="en-US" b="1" dirty="0" smtClean="0"/>
              <a:t>：</a:t>
            </a:r>
            <a:endParaRPr lang="en-US" altLang="zh-CN" b="1" dirty="0" smtClean="0"/>
          </a:p>
          <a:p>
            <a:pPr>
              <a:lnSpc>
                <a:spcPct val="150000"/>
              </a:lnSpc>
              <a:spcAft>
                <a:spcPts val="300"/>
              </a:spcAft>
              <a:buClr>
                <a:srgbClr val="E03837"/>
              </a:buClr>
            </a:pPr>
            <a:r>
              <a:rPr lang="en-US" altLang="zh-CN" b="1" dirty="0"/>
              <a:t> </a:t>
            </a:r>
            <a:r>
              <a:rPr lang="en-US" altLang="zh-CN" b="1" dirty="0" smtClean="0"/>
              <a:t>   </a:t>
            </a:r>
            <a:r>
              <a:rPr lang="zh-CN" altLang="en-US" b="1" dirty="0" smtClean="0"/>
              <a:t>（一）</a:t>
            </a:r>
            <a:r>
              <a:rPr lang="zh-CN" altLang="en-US" b="1" dirty="0"/>
              <a:t>公安、城市管理等部门应当按照各自职责依法处理在</a:t>
            </a:r>
            <a:r>
              <a:rPr lang="zh-CN" altLang="en-US" b="1" dirty="0">
                <a:solidFill>
                  <a:srgbClr val="FF0000"/>
                </a:solidFill>
              </a:rPr>
              <a:t>学校门前通道以及两侧五十米范围内摆摊设点以及一百米范围内堆放杂物、停放车辆、违章搭建、占道经营等违法行为</a:t>
            </a:r>
            <a:r>
              <a:rPr lang="zh-CN" altLang="en-US" b="1" dirty="0"/>
              <a:t>；</a:t>
            </a:r>
          </a:p>
          <a:p>
            <a:pPr>
              <a:lnSpc>
                <a:spcPct val="150000"/>
              </a:lnSpc>
              <a:spcAft>
                <a:spcPts val="300"/>
              </a:spcAft>
              <a:buClr>
                <a:srgbClr val="E03837"/>
              </a:buClr>
            </a:pPr>
            <a:r>
              <a:rPr lang="zh-CN" altLang="en-US" b="1" dirty="0" smtClean="0"/>
              <a:t>    （二）</a:t>
            </a:r>
            <a:r>
              <a:rPr lang="zh-CN" altLang="en-US" b="1" dirty="0"/>
              <a:t>经批准在学校周边安全区域内施工的，建设单位应当在</a:t>
            </a:r>
            <a:r>
              <a:rPr lang="zh-CN" altLang="en-US" b="1" dirty="0">
                <a:solidFill>
                  <a:srgbClr val="FF0000"/>
                </a:solidFill>
              </a:rPr>
              <a:t>开工七日前通报学校</a:t>
            </a:r>
            <a:r>
              <a:rPr lang="zh-CN" altLang="en-US" b="1" dirty="0"/>
              <a:t>并采取安全</a:t>
            </a:r>
            <a:r>
              <a:rPr lang="zh-CN" altLang="en-US" b="1" dirty="0" smtClean="0"/>
              <a:t>防护措施。</a:t>
            </a:r>
            <a:endParaRPr lang="zh-CN" altLang="en-US" b="1" dirty="0"/>
          </a:p>
        </p:txBody>
      </p:sp>
      <p:grpSp>
        <p:nvGrpSpPr>
          <p:cNvPr id="10" name="组合 9"/>
          <p:cNvGrpSpPr/>
          <p:nvPr/>
        </p:nvGrpSpPr>
        <p:grpSpPr>
          <a:xfrm>
            <a:off x="986970" y="467360"/>
            <a:ext cx="4941881" cy="523220"/>
            <a:chOff x="986971" y="1464035"/>
            <a:chExt cx="3848798" cy="523220"/>
          </a:xfrm>
        </p:grpSpPr>
        <p:sp>
          <p:nvSpPr>
            <p:cNvPr id="11" name="矩形: 圆角 12"/>
            <p:cNvSpPr/>
            <p:nvPr/>
          </p:nvSpPr>
          <p:spPr>
            <a:xfrm>
              <a:off x="986971" y="1464035"/>
              <a:ext cx="3657600" cy="523220"/>
            </a:xfrm>
            <a:prstGeom prst="roundRect">
              <a:avLst/>
            </a:prstGeom>
            <a:solidFill>
              <a:srgbClr val="E03837"/>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39"/>
            <p:cNvSpPr txBox="1"/>
            <p:nvPr/>
          </p:nvSpPr>
          <p:spPr>
            <a:xfrm>
              <a:off x="1117599" y="1545742"/>
              <a:ext cx="3718170" cy="400110"/>
            </a:xfrm>
            <a:prstGeom prst="rect">
              <a:avLst/>
            </a:prstGeom>
            <a:noFill/>
          </p:spPr>
          <p:txBody>
            <a:bodyPr wrap="square" rtlCol="0">
              <a:spAutoFit/>
            </a:bodyPr>
            <a:lstStyle/>
            <a:p>
              <a:pPr marL="285750" indent="-285750">
                <a:buFont typeface="Wingdings" panose="05000000000000000000" pitchFamily="2" charset="2"/>
                <a:buChar char="u"/>
              </a:pPr>
              <a:r>
                <a:rPr lang="zh-CN" altLang="en-US" sz="2000" b="1" spc="600" dirty="0" smtClean="0">
                  <a:solidFill>
                    <a:schemeClr val="bg1"/>
                  </a:solidFill>
                  <a:latin typeface="思源黑体 CN Light" panose="020B0300000000000000" pitchFamily="34" charset="-122"/>
                  <a:ea typeface="思源黑体 CN Light" panose="020B0300000000000000" pitchFamily="34" charset="-122"/>
                </a:rPr>
                <a:t>第三章 校园周边安全管理</a:t>
              </a:r>
              <a:endParaRPr lang="en-US" altLang="zh-CN" sz="2000" b="1" spc="600" dirty="0" smtClean="0">
                <a:solidFill>
                  <a:schemeClr val="bg1"/>
                </a:solidFill>
                <a:latin typeface="思源黑体 CN Light" panose="020B0300000000000000" pitchFamily="34" charset="-122"/>
                <a:ea typeface="思源黑体 CN Light" panose="020B0300000000000000" pitchFamily="34" charset="-122"/>
              </a:endParaRPr>
            </a:p>
          </p:txBody>
        </p:sp>
      </p:grpSp>
      <p:sp>
        <p:nvSpPr>
          <p:cNvPr id="13" name="线形标注 2 12"/>
          <p:cNvSpPr/>
          <p:nvPr/>
        </p:nvSpPr>
        <p:spPr>
          <a:xfrm>
            <a:off x="9540584" y="1625271"/>
            <a:ext cx="1706536" cy="1300809"/>
          </a:xfrm>
          <a:prstGeom prst="borderCallout2">
            <a:avLst>
              <a:gd name="adj1" fmla="val 18750"/>
              <a:gd name="adj2" fmla="val -8333"/>
              <a:gd name="adj3" fmla="val 18750"/>
              <a:gd name="adj4" fmla="val -16667"/>
              <a:gd name="adj5" fmla="val 18985"/>
              <a:gd name="adj6" fmla="val -65630"/>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b="1" dirty="0">
                <a:solidFill>
                  <a:schemeClr val="tx1"/>
                </a:solidFill>
              </a:rPr>
              <a:t>指距离学校建筑控制线以外两百米以内的公共区域</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duotone>
              <a:prstClr val="black"/>
              <a:schemeClr val="accent2">
                <a:tint val="45000"/>
                <a:satMod val="400000"/>
              </a:schemeClr>
            </a:duotone>
          </a:blip>
          <a:srcRect l="1821" t="2336" r="1040" b="2792"/>
          <a:stretch>
            <a:fillRect/>
          </a:stretch>
        </p:blipFill>
        <p:spPr>
          <a:xfrm rot="5400000">
            <a:off x="2667002" y="-2667002"/>
            <a:ext cx="6857998" cy="12192002"/>
          </a:xfrm>
          <a:prstGeom prst="rect">
            <a:avLst/>
          </a:prstGeom>
        </p:spPr>
      </p:pic>
      <p:sp>
        <p:nvSpPr>
          <p:cNvPr id="7" name="矩形 6"/>
          <p:cNvSpPr/>
          <p:nvPr/>
        </p:nvSpPr>
        <p:spPr>
          <a:xfrm>
            <a:off x="247286" y="235947"/>
            <a:ext cx="11698514" cy="6386286"/>
          </a:xfrm>
          <a:prstGeom prst="rect">
            <a:avLst/>
          </a:prstGeom>
          <a:solidFill>
            <a:schemeClr val="bg1"/>
          </a:solidFill>
          <a:ln>
            <a:solidFill>
              <a:srgbClr val="E03837"/>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08000" y="467178"/>
            <a:ext cx="86364" cy="523220"/>
          </a:xfrm>
          <a:prstGeom prst="rect">
            <a:avLst/>
          </a:pr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1128640" y="549067"/>
            <a:ext cx="4032445" cy="400110"/>
          </a:xfrm>
          <a:prstGeom prst="rect">
            <a:avLst/>
          </a:prstGeom>
          <a:noFill/>
        </p:spPr>
        <p:txBody>
          <a:bodyPr wrap="square" rtlCol="0">
            <a:spAutoFit/>
          </a:bodyPr>
          <a:lstStyle/>
          <a:p>
            <a:pPr marL="285750" indent="-285750">
              <a:buFont typeface="Wingdings" panose="05000000000000000000" pitchFamily="2" charset="2"/>
              <a:buChar char="u"/>
            </a:pPr>
            <a:r>
              <a:rPr lang="zh-CN" altLang="en-US" sz="2000" b="1" spc="600" dirty="0" smtClean="0">
                <a:solidFill>
                  <a:schemeClr val="bg1"/>
                </a:solidFill>
                <a:latin typeface="思源黑体 CN Light" panose="020B0300000000000000" pitchFamily="34" charset="-122"/>
                <a:ea typeface="思源黑体 CN Light" panose="020B0300000000000000" pitchFamily="34" charset="-122"/>
              </a:rPr>
              <a:t>第二章 校园安全管理</a:t>
            </a:r>
            <a:endParaRPr lang="en-US" altLang="zh-CN" sz="2000" b="1" spc="600" dirty="0" smtClean="0">
              <a:solidFill>
                <a:schemeClr val="bg1"/>
              </a:solidFill>
              <a:latin typeface="思源黑体 CN Light" panose="020B0300000000000000" pitchFamily="34" charset="-122"/>
              <a:ea typeface="思源黑体 CN Light" panose="020B0300000000000000" pitchFamily="34" charset="-122"/>
            </a:endParaRPr>
          </a:p>
        </p:txBody>
      </p:sp>
      <p:sp>
        <p:nvSpPr>
          <p:cNvPr id="26" name="文本框 40"/>
          <p:cNvSpPr txBox="1"/>
          <p:nvPr/>
        </p:nvSpPr>
        <p:spPr>
          <a:xfrm>
            <a:off x="894714" y="1137893"/>
            <a:ext cx="7764654" cy="5493812"/>
          </a:xfrm>
          <a:prstGeom prst="rect">
            <a:avLst/>
          </a:prstGeom>
          <a:noFill/>
        </p:spPr>
        <p:txBody>
          <a:bodyPr wrap="square" rtlCol="0">
            <a:spAutoFit/>
          </a:bodyPr>
          <a:lstStyle/>
          <a:p>
            <a:pPr marL="342900" indent="-342900">
              <a:lnSpc>
                <a:spcPct val="150000"/>
              </a:lnSpc>
              <a:buClr>
                <a:srgbClr val="E03837"/>
              </a:buClr>
              <a:buFont typeface="Wingdings" panose="05000000000000000000" pitchFamily="2" charset="2"/>
              <a:buChar char="Ø"/>
            </a:pPr>
            <a:r>
              <a:rPr lang="zh-CN" altLang="en-US" b="1" dirty="0" smtClean="0"/>
              <a:t>第三十九</a:t>
            </a:r>
            <a:r>
              <a:rPr lang="zh-CN" altLang="en-US" b="1" dirty="0"/>
              <a:t>条  公安机关应当组织校园周边安全区域内的单位以及群众自治组织</a:t>
            </a:r>
            <a:r>
              <a:rPr lang="zh-CN" altLang="en-US" b="1" dirty="0">
                <a:solidFill>
                  <a:srgbClr val="FF0000"/>
                </a:solidFill>
              </a:rPr>
              <a:t>成立治安交通联防组织</a:t>
            </a:r>
            <a:r>
              <a:rPr lang="zh-CN" altLang="en-US" b="1" dirty="0"/>
              <a:t>，配合公安机关和学校维护校园周边安全区域的治安和交通秩序。</a:t>
            </a:r>
          </a:p>
          <a:p>
            <a:pPr>
              <a:lnSpc>
                <a:spcPct val="150000"/>
              </a:lnSpc>
              <a:buClr>
                <a:srgbClr val="E03837"/>
              </a:buClr>
            </a:pPr>
            <a:r>
              <a:rPr lang="zh-CN" altLang="en-US" b="1" dirty="0" smtClean="0"/>
              <a:t>    治安</a:t>
            </a:r>
            <a:r>
              <a:rPr lang="zh-CN" altLang="en-US" b="1" dirty="0"/>
              <a:t>交通联防组织发现校园以及周边安全区域有以下危害或者可能危害师生身心健康和人身安全的情形之一的，应当立即采取相应措施予以制止，同时报告公安机关并通知学校：</a:t>
            </a:r>
          </a:p>
          <a:p>
            <a:pPr>
              <a:lnSpc>
                <a:spcPct val="150000"/>
              </a:lnSpc>
              <a:buClr>
                <a:srgbClr val="E03837"/>
              </a:buClr>
            </a:pPr>
            <a:r>
              <a:rPr lang="zh-CN" altLang="en-US" b="1" dirty="0" smtClean="0"/>
              <a:t>    （</a:t>
            </a:r>
            <a:r>
              <a:rPr lang="zh-CN" altLang="en-US" b="1" dirty="0"/>
              <a:t>一）冲击、破坏校园的</a:t>
            </a:r>
            <a:r>
              <a:rPr lang="zh-CN" altLang="en-US" b="1" dirty="0" smtClean="0"/>
              <a:t>；</a:t>
            </a:r>
            <a:endParaRPr lang="en-US" altLang="zh-CN" b="1" dirty="0" smtClean="0"/>
          </a:p>
          <a:p>
            <a:pPr>
              <a:lnSpc>
                <a:spcPct val="150000"/>
              </a:lnSpc>
              <a:buClr>
                <a:srgbClr val="E03837"/>
              </a:buClr>
            </a:pPr>
            <a:r>
              <a:rPr lang="en-US" altLang="zh-CN" b="1" dirty="0"/>
              <a:t> </a:t>
            </a:r>
            <a:r>
              <a:rPr lang="en-US" altLang="zh-CN" b="1" dirty="0" smtClean="0"/>
              <a:t>   </a:t>
            </a:r>
            <a:r>
              <a:rPr lang="zh-CN" altLang="en-US" b="1" dirty="0" smtClean="0"/>
              <a:t>（</a:t>
            </a:r>
            <a:r>
              <a:rPr lang="zh-CN" altLang="en-US" b="1" dirty="0"/>
              <a:t>二）非法携带枪支、弹药、管制刀具或者爆炸性、易燃性、放射性、毒害性、腐蚀性物品以及其他危险物品的；</a:t>
            </a:r>
          </a:p>
          <a:p>
            <a:pPr>
              <a:lnSpc>
                <a:spcPct val="150000"/>
              </a:lnSpc>
              <a:buClr>
                <a:srgbClr val="E03837"/>
              </a:buClr>
            </a:pPr>
            <a:r>
              <a:rPr lang="zh-CN" altLang="en-US" b="1" dirty="0" smtClean="0"/>
              <a:t>    （</a:t>
            </a:r>
            <a:r>
              <a:rPr lang="zh-CN" altLang="en-US" b="1" dirty="0"/>
              <a:t>三）引诱、教唆、欺骗学生吸毒，向学生贩卖毒品的；</a:t>
            </a:r>
          </a:p>
          <a:p>
            <a:pPr>
              <a:lnSpc>
                <a:spcPct val="150000"/>
              </a:lnSpc>
              <a:buClr>
                <a:srgbClr val="E03837"/>
              </a:buClr>
            </a:pPr>
            <a:r>
              <a:rPr lang="zh-CN" altLang="en-US" b="1" dirty="0" smtClean="0"/>
              <a:t>    （</a:t>
            </a:r>
            <a:r>
              <a:rPr lang="zh-CN" altLang="en-US" b="1" dirty="0"/>
              <a:t>四）社会人员或者学生欺凌、打架斗殴的；</a:t>
            </a:r>
          </a:p>
          <a:p>
            <a:pPr>
              <a:lnSpc>
                <a:spcPct val="150000"/>
              </a:lnSpc>
              <a:buClr>
                <a:srgbClr val="E03837"/>
              </a:buClr>
            </a:pPr>
            <a:r>
              <a:rPr lang="zh-CN" altLang="en-US" b="1" dirty="0" smtClean="0"/>
              <a:t>    </a:t>
            </a:r>
            <a:r>
              <a:rPr lang="zh-CN" altLang="en-US" b="1" dirty="0" smtClean="0">
                <a:solidFill>
                  <a:srgbClr val="FF0000"/>
                </a:solidFill>
              </a:rPr>
              <a:t>（</a:t>
            </a:r>
            <a:r>
              <a:rPr lang="zh-CN" altLang="en-US" b="1" dirty="0">
                <a:solidFill>
                  <a:srgbClr val="FF0000"/>
                </a:solidFill>
              </a:rPr>
              <a:t>五）非法营运车辆搭载学生的；</a:t>
            </a:r>
          </a:p>
          <a:p>
            <a:pPr>
              <a:lnSpc>
                <a:spcPct val="150000"/>
              </a:lnSpc>
              <a:buClr>
                <a:srgbClr val="E03837"/>
              </a:buClr>
            </a:pPr>
            <a:r>
              <a:rPr lang="zh-CN" altLang="en-US" b="1" dirty="0" smtClean="0"/>
              <a:t>    （</a:t>
            </a:r>
            <a:r>
              <a:rPr lang="zh-CN" altLang="en-US" b="1" dirty="0"/>
              <a:t>六）其他危害师生身心健康和生命安全的。</a:t>
            </a:r>
          </a:p>
        </p:txBody>
      </p:sp>
      <p:grpSp>
        <p:nvGrpSpPr>
          <p:cNvPr id="10" name="组合 9"/>
          <p:cNvGrpSpPr/>
          <p:nvPr/>
        </p:nvGrpSpPr>
        <p:grpSpPr>
          <a:xfrm>
            <a:off x="986970" y="467360"/>
            <a:ext cx="4941881" cy="789593"/>
            <a:chOff x="986971" y="1464035"/>
            <a:chExt cx="3848798" cy="789593"/>
          </a:xfrm>
        </p:grpSpPr>
        <p:sp>
          <p:nvSpPr>
            <p:cNvPr id="11" name="矩形: 圆角 12"/>
            <p:cNvSpPr/>
            <p:nvPr/>
          </p:nvSpPr>
          <p:spPr>
            <a:xfrm>
              <a:off x="986971" y="1464035"/>
              <a:ext cx="3657600" cy="523220"/>
            </a:xfrm>
            <a:prstGeom prst="roundRect">
              <a:avLst/>
            </a:prstGeom>
            <a:solidFill>
              <a:srgbClr val="E03837"/>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39"/>
            <p:cNvSpPr txBox="1"/>
            <p:nvPr/>
          </p:nvSpPr>
          <p:spPr>
            <a:xfrm>
              <a:off x="1117599" y="1545742"/>
              <a:ext cx="3718170" cy="707886"/>
            </a:xfrm>
            <a:prstGeom prst="rect">
              <a:avLst/>
            </a:prstGeom>
            <a:noFill/>
          </p:spPr>
          <p:txBody>
            <a:bodyPr wrap="square" rtlCol="0">
              <a:spAutoFit/>
            </a:bodyPr>
            <a:lstStyle/>
            <a:p>
              <a:pPr marL="285750" indent="-285750">
                <a:buFont typeface="Wingdings" panose="05000000000000000000" pitchFamily="2" charset="2"/>
                <a:buChar char="u"/>
              </a:pPr>
              <a:r>
                <a:rPr lang="zh-CN" altLang="en-US" sz="2000" b="1" spc="600" dirty="0" smtClean="0">
                  <a:solidFill>
                    <a:schemeClr val="bg1"/>
                  </a:solidFill>
                  <a:latin typeface="思源黑体 CN Light" panose="020B0300000000000000" pitchFamily="34" charset="-122"/>
                  <a:ea typeface="思源黑体 CN Light" panose="020B0300000000000000" pitchFamily="34" charset="-122"/>
                </a:rPr>
                <a:t>第三章 校园周边安全管理</a:t>
              </a:r>
              <a:endParaRPr lang="en-US" altLang="zh-CN" sz="2000" b="1" spc="600" dirty="0" smtClean="0">
                <a:solidFill>
                  <a:schemeClr val="bg1"/>
                </a:solidFill>
                <a:latin typeface="思源黑体 CN Light" panose="020B0300000000000000" pitchFamily="34" charset="-122"/>
                <a:ea typeface="思源黑体 CN Light" panose="020B0300000000000000" pitchFamily="34" charset="-122"/>
              </a:endParaRPr>
            </a:p>
          </p:txBody>
        </p:sp>
      </p:grpSp>
      <p:sp>
        <p:nvSpPr>
          <p:cNvPr id="16" name="椭圆 15"/>
          <p:cNvSpPr/>
          <p:nvPr/>
        </p:nvSpPr>
        <p:spPr>
          <a:xfrm>
            <a:off x="9339361" y="4450089"/>
            <a:ext cx="1755468" cy="1668708"/>
          </a:xfrm>
          <a:prstGeom prst="ellipse">
            <a:avLst/>
          </a:prstGeom>
          <a:noFill/>
          <a:ln w="38100">
            <a:solidFill>
              <a:srgbClr val="E03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39227" y="4592836"/>
            <a:ext cx="1555735" cy="1441304"/>
          </a:xfrm>
          <a:prstGeom prst="ellipse">
            <a:avLst/>
          </a:prstGeom>
          <a:ln>
            <a:solidFill>
              <a:srgbClr val="E03837"/>
            </a:solidFill>
          </a:ln>
          <a:effectLst>
            <a:outerShdw blurRad="63500" algn="ctr" rotWithShape="0">
              <a:prstClr val="black">
                <a:alpha val="40000"/>
              </a:prstClr>
            </a:outerShdw>
          </a:effectLst>
        </p:spPr>
      </p:pic>
      <p:sp>
        <p:nvSpPr>
          <p:cNvPr id="15" name="线形标注 2 14"/>
          <p:cNvSpPr/>
          <p:nvPr/>
        </p:nvSpPr>
        <p:spPr>
          <a:xfrm>
            <a:off x="9780379" y="1507580"/>
            <a:ext cx="1214583" cy="484669"/>
          </a:xfrm>
          <a:prstGeom prst="borderCallout2">
            <a:avLst>
              <a:gd name="adj1" fmla="val 18750"/>
              <a:gd name="adj2" fmla="val -8333"/>
              <a:gd name="adj3" fmla="val 18750"/>
              <a:gd name="adj4" fmla="val -16667"/>
              <a:gd name="adj5" fmla="val 20244"/>
              <a:gd name="adj6" fmla="val -65522"/>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b="1" dirty="0" smtClean="0">
                <a:solidFill>
                  <a:schemeClr val="tx1"/>
                </a:solidFill>
              </a:rPr>
              <a:t>联防联控</a:t>
            </a:r>
            <a:endParaRPr lang="zh-CN" altLang="en-US"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duotone>
              <a:prstClr val="black"/>
              <a:schemeClr val="accent2">
                <a:tint val="45000"/>
                <a:satMod val="400000"/>
              </a:schemeClr>
            </a:duotone>
          </a:blip>
          <a:srcRect l="1821" t="2336" r="1040" b="2792"/>
          <a:stretch>
            <a:fillRect/>
          </a:stretch>
        </p:blipFill>
        <p:spPr>
          <a:xfrm rot="5400000">
            <a:off x="2667002" y="-2667002"/>
            <a:ext cx="6857998" cy="12192002"/>
          </a:xfrm>
          <a:prstGeom prst="rect">
            <a:avLst/>
          </a:prstGeom>
        </p:spPr>
      </p:pic>
      <p:sp>
        <p:nvSpPr>
          <p:cNvPr id="7" name="矩形 6"/>
          <p:cNvSpPr/>
          <p:nvPr/>
        </p:nvSpPr>
        <p:spPr>
          <a:xfrm>
            <a:off x="247286" y="235947"/>
            <a:ext cx="11698514" cy="6386286"/>
          </a:xfrm>
          <a:prstGeom prst="rect">
            <a:avLst/>
          </a:prstGeom>
          <a:solidFill>
            <a:schemeClr val="bg1"/>
          </a:solidFill>
          <a:ln>
            <a:solidFill>
              <a:srgbClr val="E03837"/>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08000" y="467178"/>
            <a:ext cx="86364" cy="523220"/>
          </a:xfrm>
          <a:prstGeom prst="rect">
            <a:avLst/>
          </a:pr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986970" y="467360"/>
            <a:ext cx="4941881" cy="789593"/>
            <a:chOff x="986971" y="1464035"/>
            <a:chExt cx="3848798" cy="789593"/>
          </a:xfrm>
        </p:grpSpPr>
        <p:sp>
          <p:nvSpPr>
            <p:cNvPr id="13" name="矩形: 圆角 12"/>
            <p:cNvSpPr/>
            <p:nvPr/>
          </p:nvSpPr>
          <p:spPr>
            <a:xfrm>
              <a:off x="986971" y="1464035"/>
              <a:ext cx="3657600" cy="523220"/>
            </a:xfrm>
            <a:prstGeom prst="roundRect">
              <a:avLst/>
            </a:prstGeom>
            <a:solidFill>
              <a:srgbClr val="E03837"/>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1117599" y="1545742"/>
              <a:ext cx="3718170" cy="707886"/>
            </a:xfrm>
            <a:prstGeom prst="rect">
              <a:avLst/>
            </a:prstGeom>
            <a:noFill/>
          </p:spPr>
          <p:txBody>
            <a:bodyPr wrap="square" rtlCol="0">
              <a:spAutoFit/>
            </a:bodyPr>
            <a:lstStyle/>
            <a:p>
              <a:pPr marL="285750" indent="-285750">
                <a:buFont typeface="Wingdings" panose="05000000000000000000" pitchFamily="2" charset="2"/>
                <a:buChar char="u"/>
              </a:pPr>
              <a:r>
                <a:rPr lang="zh-CN" altLang="en-US" sz="2000" b="1" spc="600" dirty="0" smtClean="0">
                  <a:solidFill>
                    <a:schemeClr val="bg1"/>
                  </a:solidFill>
                  <a:latin typeface="思源黑体 CN Light" panose="020B0300000000000000" pitchFamily="34" charset="-122"/>
                  <a:ea typeface="思源黑体 CN Light" panose="020B0300000000000000" pitchFamily="34" charset="-122"/>
                </a:rPr>
                <a:t>第三章 校园周边安全管理</a:t>
              </a:r>
              <a:endParaRPr lang="en-US" altLang="zh-CN" sz="2000" b="1" spc="600" dirty="0" smtClean="0">
                <a:solidFill>
                  <a:schemeClr val="bg1"/>
                </a:solidFill>
                <a:latin typeface="思源黑体 CN Light" panose="020B0300000000000000" pitchFamily="34" charset="-122"/>
                <a:ea typeface="思源黑体 CN Light" panose="020B0300000000000000" pitchFamily="34" charset="-122"/>
              </a:endParaRPr>
            </a:p>
          </p:txBody>
        </p:sp>
      </p:grpSp>
      <p:sp>
        <p:nvSpPr>
          <p:cNvPr id="26" name="文本框 40"/>
          <p:cNvSpPr txBox="1"/>
          <p:nvPr/>
        </p:nvSpPr>
        <p:spPr>
          <a:xfrm>
            <a:off x="894714" y="1342972"/>
            <a:ext cx="7590918" cy="4555093"/>
          </a:xfrm>
          <a:prstGeom prst="rect">
            <a:avLst/>
          </a:prstGeom>
          <a:noFill/>
        </p:spPr>
        <p:txBody>
          <a:bodyPr wrap="square" rtlCol="0">
            <a:spAutoFit/>
          </a:bodyPr>
          <a:lstStyle/>
          <a:p>
            <a:pPr marL="342900" indent="-342900">
              <a:lnSpc>
                <a:spcPct val="150000"/>
              </a:lnSpc>
              <a:spcAft>
                <a:spcPts val="1200"/>
              </a:spcAft>
              <a:buClr>
                <a:srgbClr val="E03837"/>
              </a:buClr>
              <a:buFont typeface="Wingdings" panose="05000000000000000000" pitchFamily="2" charset="2"/>
              <a:buChar char="Ø"/>
            </a:pPr>
            <a:r>
              <a:rPr lang="zh-CN" altLang="en-US" b="1" dirty="0"/>
              <a:t>第四十条  公安、市场监督管理、城市管理等部门应当按照各自职责加强对校园周边</a:t>
            </a:r>
            <a:r>
              <a:rPr lang="zh-CN" altLang="en-US" b="1" dirty="0">
                <a:solidFill>
                  <a:srgbClr val="FF0000"/>
                </a:solidFill>
              </a:rPr>
              <a:t>食品药品经营行为的监管</a:t>
            </a:r>
            <a:r>
              <a:rPr lang="zh-CN" altLang="en-US" b="1" dirty="0"/>
              <a:t>，依法查处制售假冒伪劣食品和过期食品药品、违法出售处方药品等违法行为。</a:t>
            </a:r>
          </a:p>
          <a:p>
            <a:pPr marL="342900" indent="-342900">
              <a:lnSpc>
                <a:spcPct val="150000"/>
              </a:lnSpc>
              <a:spcAft>
                <a:spcPts val="1200"/>
              </a:spcAft>
              <a:buClr>
                <a:srgbClr val="E03837"/>
              </a:buClr>
              <a:buFont typeface="Wingdings" panose="05000000000000000000" pitchFamily="2" charset="2"/>
              <a:buChar char="Ø"/>
            </a:pPr>
            <a:r>
              <a:rPr lang="zh-CN" altLang="en-US" b="1" dirty="0" smtClean="0"/>
              <a:t>第四十一</a:t>
            </a:r>
            <a:r>
              <a:rPr lang="zh-CN" altLang="en-US" b="1" dirty="0"/>
              <a:t>条  新闻出版、电影、广播电视、文化和旅游、公安、市场监督管理等部门应当按照各自职责，加强对</a:t>
            </a:r>
            <a:r>
              <a:rPr lang="zh-CN" altLang="en-US" b="1" dirty="0">
                <a:solidFill>
                  <a:srgbClr val="FF0000"/>
                </a:solidFill>
              </a:rPr>
              <a:t>校园以及周边出版物经营场所、互联网上网服务营业场所、歌舞娱乐场所、点播影院等场所的检查</a:t>
            </a:r>
            <a:r>
              <a:rPr lang="zh-CN" altLang="en-US" b="1" dirty="0"/>
              <a:t>，依法查处非法接纳未成年人进入营业场所以及出售、出租或者以其他方式传播含有淫秽、色情、赌博、暴力、凶杀、恐怖或者教唆犯罪等内容的出版物、影视节目、玩具、网络信息等违法行为</a:t>
            </a:r>
            <a:r>
              <a:rPr lang="zh-CN" altLang="en-US" b="1" dirty="0" smtClean="0"/>
              <a:t>。</a:t>
            </a:r>
            <a:endParaRPr lang="en-US" altLang="zh-CN" b="1" dirty="0" smtClean="0"/>
          </a:p>
          <a:p>
            <a:pPr marL="342900" indent="-342900">
              <a:lnSpc>
                <a:spcPct val="150000"/>
              </a:lnSpc>
              <a:spcAft>
                <a:spcPts val="1200"/>
              </a:spcAft>
              <a:buClr>
                <a:srgbClr val="E03837"/>
              </a:buClr>
              <a:buFont typeface="Wingdings" panose="05000000000000000000" pitchFamily="2" charset="2"/>
              <a:buChar char="Ø"/>
            </a:pPr>
            <a:endParaRPr lang="zh-CN" altLang="en-US" b="1" dirty="0"/>
          </a:p>
        </p:txBody>
      </p:sp>
      <p:sp>
        <p:nvSpPr>
          <p:cNvPr id="14" name="矩形 13"/>
          <p:cNvSpPr/>
          <p:nvPr/>
        </p:nvSpPr>
        <p:spPr>
          <a:xfrm>
            <a:off x="275388" y="6179573"/>
            <a:ext cx="11670412" cy="431675"/>
          </a:xfrm>
          <a:custGeom>
            <a:avLst/>
            <a:gdLst>
              <a:gd name="connsiteX0" fmla="*/ 0 w 12192000"/>
              <a:gd name="connsiteY0" fmla="*/ 0 h 3619481"/>
              <a:gd name="connsiteX1" fmla="*/ 12192000 w 12192000"/>
              <a:gd name="connsiteY1" fmla="*/ 0 h 3619481"/>
              <a:gd name="connsiteX2" fmla="*/ 12192000 w 12192000"/>
              <a:gd name="connsiteY2" fmla="*/ 3619481 h 3619481"/>
              <a:gd name="connsiteX3" fmla="*/ 0 w 12192000"/>
              <a:gd name="connsiteY3" fmla="*/ 3619481 h 3619481"/>
              <a:gd name="connsiteX4" fmla="*/ 0 w 12192000"/>
              <a:gd name="connsiteY4" fmla="*/ 0 h 3619481"/>
              <a:gd name="connsiteX0-1" fmla="*/ 0 w 12192000"/>
              <a:gd name="connsiteY0-2" fmla="*/ 0 h 3619481"/>
              <a:gd name="connsiteX1-3" fmla="*/ 12192000 w 12192000"/>
              <a:gd name="connsiteY1-4" fmla="*/ 0 h 3619481"/>
              <a:gd name="connsiteX2-5" fmla="*/ 12192000 w 12192000"/>
              <a:gd name="connsiteY2-6" fmla="*/ 3619481 h 3619481"/>
              <a:gd name="connsiteX3-7" fmla="*/ 0 w 12192000"/>
              <a:gd name="connsiteY3-8" fmla="*/ 3619481 h 3619481"/>
              <a:gd name="connsiteX4-9" fmla="*/ 0 w 12192000"/>
              <a:gd name="connsiteY4-10" fmla="*/ 0 h 3619481"/>
              <a:gd name="connsiteX0-11" fmla="*/ 0 w 12192000"/>
              <a:gd name="connsiteY0-12" fmla="*/ 0 h 3619481"/>
              <a:gd name="connsiteX1-13" fmla="*/ 12192000 w 12192000"/>
              <a:gd name="connsiteY1-14" fmla="*/ 0 h 3619481"/>
              <a:gd name="connsiteX2-15" fmla="*/ 12192000 w 12192000"/>
              <a:gd name="connsiteY2-16" fmla="*/ 3619481 h 3619481"/>
              <a:gd name="connsiteX3-17" fmla="*/ 0 w 12192000"/>
              <a:gd name="connsiteY3-18" fmla="*/ 3619481 h 3619481"/>
              <a:gd name="connsiteX4-19" fmla="*/ 0 w 12192000"/>
              <a:gd name="connsiteY4-20" fmla="*/ 0 h 3619481"/>
              <a:gd name="connsiteX0-21" fmla="*/ 0 w 12192000"/>
              <a:gd name="connsiteY0-22" fmla="*/ 0 h 3619481"/>
              <a:gd name="connsiteX1-23" fmla="*/ 12192000 w 12192000"/>
              <a:gd name="connsiteY1-24" fmla="*/ 0 h 3619481"/>
              <a:gd name="connsiteX2-25" fmla="*/ 12192000 w 12192000"/>
              <a:gd name="connsiteY2-26" fmla="*/ 3619481 h 3619481"/>
              <a:gd name="connsiteX3-27" fmla="*/ 0 w 12192000"/>
              <a:gd name="connsiteY3-28" fmla="*/ 3619481 h 3619481"/>
              <a:gd name="connsiteX4-29" fmla="*/ 0 w 12192000"/>
              <a:gd name="connsiteY4-30" fmla="*/ 0 h 3619481"/>
              <a:gd name="connsiteX0-31" fmla="*/ 0 w 12192000"/>
              <a:gd name="connsiteY0-32" fmla="*/ 0 h 3619481"/>
              <a:gd name="connsiteX1-33" fmla="*/ 12192000 w 12192000"/>
              <a:gd name="connsiteY1-34" fmla="*/ 0 h 3619481"/>
              <a:gd name="connsiteX2-35" fmla="*/ 12192000 w 12192000"/>
              <a:gd name="connsiteY2-36" fmla="*/ 3619481 h 3619481"/>
              <a:gd name="connsiteX3-37" fmla="*/ 0 w 12192000"/>
              <a:gd name="connsiteY3-38" fmla="*/ 3619481 h 3619481"/>
              <a:gd name="connsiteX4-39" fmla="*/ 0 w 12192000"/>
              <a:gd name="connsiteY4-40" fmla="*/ 0 h 36194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3619481">
                <a:moveTo>
                  <a:pt x="0" y="0"/>
                </a:moveTo>
                <a:cubicBezTo>
                  <a:pt x="3959225" y="1285875"/>
                  <a:pt x="8499475" y="1685925"/>
                  <a:pt x="12192000" y="0"/>
                </a:cubicBezTo>
                <a:lnTo>
                  <a:pt x="12192000" y="3619481"/>
                </a:lnTo>
                <a:lnTo>
                  <a:pt x="0" y="3619481"/>
                </a:lnTo>
                <a:lnTo>
                  <a:pt x="0" y="0"/>
                </a:lnTo>
                <a:close/>
              </a:path>
            </a:pathLst>
          </a:cu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线形标注 2 10"/>
          <p:cNvSpPr/>
          <p:nvPr/>
        </p:nvSpPr>
        <p:spPr>
          <a:xfrm>
            <a:off x="9588354" y="1580732"/>
            <a:ext cx="1658766" cy="741844"/>
          </a:xfrm>
          <a:prstGeom prst="borderCallout2">
            <a:avLst>
              <a:gd name="adj1" fmla="val 18750"/>
              <a:gd name="adj2" fmla="val -8333"/>
              <a:gd name="adj3" fmla="val 18750"/>
              <a:gd name="adj4" fmla="val -16667"/>
              <a:gd name="adj5" fmla="val 20244"/>
              <a:gd name="adj6" fmla="val -65522"/>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b="1" dirty="0" smtClean="0">
                <a:solidFill>
                  <a:schemeClr val="tx1"/>
                </a:solidFill>
              </a:rPr>
              <a:t>食品药品经营行为的监管</a:t>
            </a:r>
            <a:endParaRPr lang="zh-CN" altLang="en-US" b="1" dirty="0">
              <a:solidFill>
                <a:schemeClr val="tx1"/>
              </a:solidFill>
            </a:endParaRPr>
          </a:p>
        </p:txBody>
      </p:sp>
      <p:sp>
        <p:nvSpPr>
          <p:cNvPr id="16" name="线形标注 2 15"/>
          <p:cNvSpPr/>
          <p:nvPr/>
        </p:nvSpPr>
        <p:spPr>
          <a:xfrm>
            <a:off x="9588354" y="3249596"/>
            <a:ext cx="1247286" cy="490300"/>
          </a:xfrm>
          <a:prstGeom prst="borderCallout2">
            <a:avLst>
              <a:gd name="adj1" fmla="val 18750"/>
              <a:gd name="adj2" fmla="val -8333"/>
              <a:gd name="adj3" fmla="val 18750"/>
              <a:gd name="adj4" fmla="val -16667"/>
              <a:gd name="adj5" fmla="val 20244"/>
              <a:gd name="adj6" fmla="val -65522"/>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b="1" dirty="0" smtClean="0">
                <a:solidFill>
                  <a:schemeClr val="tx1"/>
                </a:solidFill>
              </a:rPr>
              <a:t>扫黄打非</a:t>
            </a:r>
            <a:endParaRPr lang="zh-CN" altLang="en-US"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duotone>
              <a:prstClr val="black"/>
              <a:schemeClr val="accent2">
                <a:tint val="45000"/>
                <a:satMod val="400000"/>
              </a:schemeClr>
            </a:duotone>
          </a:blip>
          <a:srcRect l="1821" t="2336" r="1040" b="2792"/>
          <a:stretch>
            <a:fillRect/>
          </a:stretch>
        </p:blipFill>
        <p:spPr>
          <a:xfrm rot="5400000">
            <a:off x="2667002" y="-2667002"/>
            <a:ext cx="6857998" cy="12192002"/>
          </a:xfrm>
          <a:prstGeom prst="rect">
            <a:avLst/>
          </a:prstGeom>
        </p:spPr>
      </p:pic>
      <p:sp>
        <p:nvSpPr>
          <p:cNvPr id="7" name="矩形 6"/>
          <p:cNvSpPr/>
          <p:nvPr/>
        </p:nvSpPr>
        <p:spPr>
          <a:xfrm>
            <a:off x="247286" y="235947"/>
            <a:ext cx="11698514" cy="6386286"/>
          </a:xfrm>
          <a:prstGeom prst="rect">
            <a:avLst/>
          </a:prstGeom>
          <a:solidFill>
            <a:schemeClr val="bg1"/>
          </a:solidFill>
          <a:ln>
            <a:solidFill>
              <a:srgbClr val="E03837"/>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08000" y="467178"/>
            <a:ext cx="86364" cy="523220"/>
          </a:xfrm>
          <a:prstGeom prst="rect">
            <a:avLst/>
          </a:pr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986970" y="467360"/>
            <a:ext cx="4941881" cy="789593"/>
            <a:chOff x="986971" y="1464035"/>
            <a:chExt cx="3848798" cy="789593"/>
          </a:xfrm>
        </p:grpSpPr>
        <p:sp>
          <p:nvSpPr>
            <p:cNvPr id="13" name="矩形: 圆角 12"/>
            <p:cNvSpPr/>
            <p:nvPr/>
          </p:nvSpPr>
          <p:spPr>
            <a:xfrm>
              <a:off x="986971" y="1464035"/>
              <a:ext cx="3657600" cy="523220"/>
            </a:xfrm>
            <a:prstGeom prst="roundRect">
              <a:avLst/>
            </a:prstGeom>
            <a:solidFill>
              <a:srgbClr val="E03837"/>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1117599" y="1545742"/>
              <a:ext cx="3718170" cy="707886"/>
            </a:xfrm>
            <a:prstGeom prst="rect">
              <a:avLst/>
            </a:prstGeom>
            <a:noFill/>
          </p:spPr>
          <p:txBody>
            <a:bodyPr wrap="square" rtlCol="0">
              <a:spAutoFit/>
            </a:bodyPr>
            <a:lstStyle/>
            <a:p>
              <a:pPr marL="285750" indent="-285750">
                <a:buFont typeface="Wingdings" panose="05000000000000000000" pitchFamily="2" charset="2"/>
                <a:buChar char="u"/>
              </a:pPr>
              <a:r>
                <a:rPr lang="zh-CN" altLang="en-US" sz="2000" b="1" spc="600" dirty="0" smtClean="0">
                  <a:solidFill>
                    <a:schemeClr val="bg1"/>
                  </a:solidFill>
                  <a:latin typeface="思源黑体 CN Light" panose="020B0300000000000000" pitchFamily="34" charset="-122"/>
                  <a:ea typeface="思源黑体 CN Light" panose="020B0300000000000000" pitchFamily="34" charset="-122"/>
                </a:rPr>
                <a:t>第三章 校园周边安全管理</a:t>
              </a:r>
              <a:endParaRPr lang="en-US" altLang="zh-CN" sz="2000" b="1" spc="600" dirty="0" smtClean="0">
                <a:solidFill>
                  <a:schemeClr val="bg1"/>
                </a:solidFill>
                <a:latin typeface="思源黑体 CN Light" panose="020B0300000000000000" pitchFamily="34" charset="-122"/>
                <a:ea typeface="思源黑体 CN Light" panose="020B0300000000000000" pitchFamily="34" charset="-122"/>
              </a:endParaRPr>
            </a:p>
          </p:txBody>
        </p:sp>
      </p:grpSp>
      <p:sp>
        <p:nvSpPr>
          <p:cNvPr id="26" name="文本框 40"/>
          <p:cNvSpPr txBox="1"/>
          <p:nvPr/>
        </p:nvSpPr>
        <p:spPr>
          <a:xfrm>
            <a:off x="894714" y="1342972"/>
            <a:ext cx="7490334" cy="4855175"/>
          </a:xfrm>
          <a:prstGeom prst="rect">
            <a:avLst/>
          </a:prstGeom>
          <a:noFill/>
        </p:spPr>
        <p:txBody>
          <a:bodyPr wrap="square" rtlCol="0">
            <a:spAutoFit/>
          </a:bodyPr>
          <a:lstStyle/>
          <a:p>
            <a:pPr marL="342900" indent="-342900">
              <a:lnSpc>
                <a:spcPct val="150000"/>
              </a:lnSpc>
              <a:spcAft>
                <a:spcPts val="300"/>
              </a:spcAft>
              <a:buClr>
                <a:srgbClr val="E03837"/>
              </a:buClr>
              <a:buFont typeface="Wingdings" panose="05000000000000000000" pitchFamily="2" charset="2"/>
              <a:buChar char="Ø"/>
            </a:pPr>
            <a:r>
              <a:rPr lang="zh-CN" altLang="en-US" b="1" dirty="0"/>
              <a:t>第四十二条  自然资源、生态环境、住房城乡建设、文化和旅游、应急管理、城市管理等部门应当加强</a:t>
            </a:r>
            <a:r>
              <a:rPr lang="zh-CN" altLang="en-US" b="1" dirty="0">
                <a:solidFill>
                  <a:srgbClr val="FF0000"/>
                </a:solidFill>
              </a:rPr>
              <a:t>对在学校以及校园周边范围内新建下列建筑物、构筑物、设施或者场所的监管</a:t>
            </a:r>
            <a:r>
              <a:rPr lang="zh-CN" altLang="en-US" b="1" dirty="0" smtClean="0"/>
              <a:t>：</a:t>
            </a:r>
            <a:endParaRPr lang="en-US" altLang="zh-CN" b="1" dirty="0" smtClean="0"/>
          </a:p>
          <a:p>
            <a:pPr>
              <a:lnSpc>
                <a:spcPct val="150000"/>
              </a:lnSpc>
              <a:spcAft>
                <a:spcPts val="300"/>
              </a:spcAft>
              <a:buClr>
                <a:srgbClr val="E03837"/>
              </a:buClr>
            </a:pPr>
            <a:r>
              <a:rPr lang="zh-CN" altLang="en-US" b="1" dirty="0" smtClean="0"/>
              <a:t>    （</a:t>
            </a:r>
            <a:r>
              <a:rPr lang="zh-CN" altLang="en-US" b="1" dirty="0"/>
              <a:t>一）易燃易爆、剧毒、放射性、腐蚀性等危险物品生产、经营、储存、使用场所或者设施</a:t>
            </a:r>
            <a:r>
              <a:rPr lang="zh-CN" altLang="en-US" b="1" dirty="0" smtClean="0"/>
              <a:t>；</a:t>
            </a:r>
            <a:endParaRPr lang="en-US" altLang="zh-CN" b="1" dirty="0" smtClean="0"/>
          </a:p>
          <a:p>
            <a:pPr>
              <a:lnSpc>
                <a:spcPct val="150000"/>
              </a:lnSpc>
              <a:spcAft>
                <a:spcPts val="300"/>
              </a:spcAft>
              <a:buClr>
                <a:srgbClr val="E03837"/>
              </a:buClr>
            </a:pPr>
            <a:r>
              <a:rPr lang="zh-CN" altLang="en-US" b="1" dirty="0" smtClean="0"/>
              <a:t>    （</a:t>
            </a:r>
            <a:r>
              <a:rPr lang="zh-CN" altLang="en-US" b="1" dirty="0"/>
              <a:t>二）加油站、高压电设施设备和废弃物收纳、处理场所、垃圾转运站或者设施</a:t>
            </a:r>
            <a:r>
              <a:rPr lang="zh-CN" altLang="en-US" b="1" dirty="0" smtClean="0"/>
              <a:t>；</a:t>
            </a:r>
            <a:endParaRPr lang="en-US" altLang="zh-CN" b="1" dirty="0" smtClean="0"/>
          </a:p>
          <a:p>
            <a:pPr>
              <a:lnSpc>
                <a:spcPct val="150000"/>
              </a:lnSpc>
              <a:spcAft>
                <a:spcPts val="300"/>
              </a:spcAft>
              <a:buClr>
                <a:srgbClr val="E03837"/>
              </a:buClr>
            </a:pPr>
            <a:r>
              <a:rPr lang="zh-CN" altLang="en-US" b="1" dirty="0" smtClean="0"/>
              <a:t>    （</a:t>
            </a:r>
            <a:r>
              <a:rPr lang="zh-CN" altLang="en-US" b="1" dirty="0"/>
              <a:t>三）游艺娱乐场所、互联网上网服务营业场所、歌舞娱乐场所</a:t>
            </a:r>
            <a:r>
              <a:rPr lang="zh-CN" altLang="en-US" b="1" dirty="0" smtClean="0"/>
              <a:t>；</a:t>
            </a:r>
            <a:endParaRPr lang="en-US" altLang="zh-CN" b="1" dirty="0" smtClean="0"/>
          </a:p>
          <a:p>
            <a:pPr>
              <a:lnSpc>
                <a:spcPct val="150000"/>
              </a:lnSpc>
              <a:spcAft>
                <a:spcPts val="300"/>
              </a:spcAft>
              <a:buClr>
                <a:srgbClr val="E03837"/>
              </a:buClr>
            </a:pPr>
            <a:r>
              <a:rPr lang="zh-CN" altLang="en-US" b="1" dirty="0" smtClean="0"/>
              <a:t>    （</a:t>
            </a:r>
            <a:r>
              <a:rPr lang="zh-CN" altLang="en-US" b="1" dirty="0"/>
              <a:t>四）在学校建筑物、构筑物上搭建的违章建筑物、构筑物</a:t>
            </a:r>
            <a:r>
              <a:rPr lang="zh-CN" altLang="en-US" b="1" dirty="0" smtClean="0"/>
              <a:t>。</a:t>
            </a:r>
            <a:endParaRPr lang="en-US" altLang="zh-CN" b="1" dirty="0" smtClean="0"/>
          </a:p>
          <a:p>
            <a:pPr>
              <a:lnSpc>
                <a:spcPct val="150000"/>
              </a:lnSpc>
              <a:spcAft>
                <a:spcPts val="300"/>
              </a:spcAft>
              <a:buClr>
                <a:srgbClr val="E03837"/>
              </a:buClr>
            </a:pPr>
            <a:r>
              <a:rPr lang="zh-CN" altLang="en-US" b="1" dirty="0" smtClean="0">
                <a:solidFill>
                  <a:srgbClr val="FF0000"/>
                </a:solidFill>
              </a:rPr>
              <a:t>    住房</a:t>
            </a:r>
            <a:r>
              <a:rPr lang="zh-CN" altLang="en-US" b="1" dirty="0">
                <a:solidFill>
                  <a:srgbClr val="FF0000"/>
                </a:solidFill>
              </a:rPr>
              <a:t>城乡建设部门应当加强对学校以及校园周边安全区域建筑工程施工工地的监督检查</a:t>
            </a:r>
            <a:r>
              <a:rPr lang="zh-CN" altLang="en-US" b="1" dirty="0"/>
              <a:t>，发现有安全隐患的，应当责令施工单位及时整改</a:t>
            </a:r>
            <a:r>
              <a:rPr lang="zh-CN" altLang="en-US" b="1" dirty="0" smtClean="0"/>
              <a:t>。</a:t>
            </a:r>
            <a:endParaRPr lang="en-US" altLang="zh-CN" b="1" dirty="0" smtClean="0"/>
          </a:p>
        </p:txBody>
      </p:sp>
      <p:sp>
        <p:nvSpPr>
          <p:cNvPr id="10" name="线形标注 2 9"/>
          <p:cNvSpPr/>
          <p:nvPr/>
        </p:nvSpPr>
        <p:spPr>
          <a:xfrm>
            <a:off x="9588354" y="1580732"/>
            <a:ext cx="1658766" cy="1071028"/>
          </a:xfrm>
          <a:prstGeom prst="borderCallout2">
            <a:avLst>
              <a:gd name="adj1" fmla="val 18750"/>
              <a:gd name="adj2" fmla="val -8333"/>
              <a:gd name="adj3" fmla="val 18750"/>
              <a:gd name="adj4" fmla="val -16667"/>
              <a:gd name="adj5" fmla="val 20244"/>
              <a:gd name="adj6" fmla="val -65522"/>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b="1" dirty="0" smtClean="0">
                <a:solidFill>
                  <a:schemeClr val="tx1"/>
                </a:solidFill>
              </a:rPr>
              <a:t>建筑物、构筑物、设施或者场所</a:t>
            </a:r>
            <a:endParaRPr lang="zh-CN" altLang="en-US" b="1" dirty="0">
              <a:solidFill>
                <a:schemeClr val="tx1"/>
              </a:solidFill>
            </a:endParaRPr>
          </a:p>
        </p:txBody>
      </p:sp>
      <p:sp>
        <p:nvSpPr>
          <p:cNvPr id="12" name="线形标注 2 11"/>
          <p:cNvSpPr/>
          <p:nvPr/>
        </p:nvSpPr>
        <p:spPr>
          <a:xfrm>
            <a:off x="9588354" y="5348060"/>
            <a:ext cx="1658766" cy="741844"/>
          </a:xfrm>
          <a:prstGeom prst="borderCallout2">
            <a:avLst>
              <a:gd name="adj1" fmla="val 18750"/>
              <a:gd name="adj2" fmla="val -8333"/>
              <a:gd name="adj3" fmla="val 18750"/>
              <a:gd name="adj4" fmla="val -16667"/>
              <a:gd name="adj5" fmla="val 20244"/>
              <a:gd name="adj6" fmla="val -65522"/>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b="1" dirty="0" smtClean="0">
                <a:solidFill>
                  <a:schemeClr val="tx1"/>
                </a:solidFill>
              </a:rPr>
              <a:t>建筑工程施工工地</a:t>
            </a:r>
            <a:endParaRPr lang="zh-CN" altLang="en-US"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duotone>
              <a:prstClr val="black"/>
              <a:schemeClr val="accent2">
                <a:tint val="45000"/>
                <a:satMod val="400000"/>
              </a:schemeClr>
            </a:duotone>
          </a:blip>
          <a:srcRect l="1821" t="2336" r="1040" b="2792"/>
          <a:stretch>
            <a:fillRect/>
          </a:stretch>
        </p:blipFill>
        <p:spPr>
          <a:xfrm rot="5400000">
            <a:off x="2667002" y="-2667002"/>
            <a:ext cx="6857998" cy="12192002"/>
          </a:xfrm>
          <a:prstGeom prst="rect">
            <a:avLst/>
          </a:prstGeom>
        </p:spPr>
      </p:pic>
      <p:sp>
        <p:nvSpPr>
          <p:cNvPr id="7" name="矩形 6"/>
          <p:cNvSpPr/>
          <p:nvPr/>
        </p:nvSpPr>
        <p:spPr>
          <a:xfrm>
            <a:off x="247286" y="235947"/>
            <a:ext cx="11698514" cy="6386286"/>
          </a:xfrm>
          <a:prstGeom prst="rect">
            <a:avLst/>
          </a:prstGeom>
          <a:solidFill>
            <a:schemeClr val="bg1"/>
          </a:solidFill>
          <a:ln>
            <a:solidFill>
              <a:srgbClr val="E03837"/>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08000" y="467178"/>
            <a:ext cx="86364" cy="523220"/>
          </a:xfrm>
          <a:prstGeom prst="rect">
            <a:avLst/>
          </a:pr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986970" y="467360"/>
            <a:ext cx="4941881" cy="789593"/>
            <a:chOff x="986971" y="1464035"/>
            <a:chExt cx="3848798" cy="789593"/>
          </a:xfrm>
        </p:grpSpPr>
        <p:sp>
          <p:nvSpPr>
            <p:cNvPr id="13" name="矩形: 圆角 12"/>
            <p:cNvSpPr/>
            <p:nvPr/>
          </p:nvSpPr>
          <p:spPr>
            <a:xfrm>
              <a:off x="986971" y="1464035"/>
              <a:ext cx="3657600" cy="523220"/>
            </a:xfrm>
            <a:prstGeom prst="roundRect">
              <a:avLst/>
            </a:prstGeom>
            <a:solidFill>
              <a:srgbClr val="E03837"/>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1117599" y="1545742"/>
              <a:ext cx="3718170" cy="707886"/>
            </a:xfrm>
            <a:prstGeom prst="rect">
              <a:avLst/>
            </a:prstGeom>
            <a:noFill/>
          </p:spPr>
          <p:txBody>
            <a:bodyPr wrap="square" rtlCol="0">
              <a:spAutoFit/>
            </a:bodyPr>
            <a:lstStyle/>
            <a:p>
              <a:pPr marL="285750" indent="-285750">
                <a:buFont typeface="Wingdings" panose="05000000000000000000" pitchFamily="2" charset="2"/>
                <a:buChar char="u"/>
              </a:pPr>
              <a:r>
                <a:rPr lang="zh-CN" altLang="en-US" sz="2000" b="1" spc="600" dirty="0" smtClean="0">
                  <a:solidFill>
                    <a:schemeClr val="bg1"/>
                  </a:solidFill>
                  <a:latin typeface="思源黑体 CN Light" panose="020B0300000000000000" pitchFamily="34" charset="-122"/>
                  <a:ea typeface="思源黑体 CN Light" panose="020B0300000000000000" pitchFamily="34" charset="-122"/>
                </a:rPr>
                <a:t>第三章 校园周边安全管理</a:t>
              </a:r>
              <a:endParaRPr lang="en-US" altLang="zh-CN" sz="2000" b="1" spc="600" dirty="0" smtClean="0">
                <a:solidFill>
                  <a:schemeClr val="bg1"/>
                </a:solidFill>
                <a:latin typeface="思源黑体 CN Light" panose="020B0300000000000000" pitchFamily="34" charset="-122"/>
                <a:ea typeface="思源黑体 CN Light" panose="020B0300000000000000" pitchFamily="34" charset="-122"/>
              </a:endParaRPr>
            </a:p>
          </p:txBody>
        </p:sp>
      </p:grpSp>
      <p:sp>
        <p:nvSpPr>
          <p:cNvPr id="26" name="文本框 40"/>
          <p:cNvSpPr txBox="1"/>
          <p:nvPr/>
        </p:nvSpPr>
        <p:spPr>
          <a:xfrm>
            <a:off x="894714" y="1397836"/>
            <a:ext cx="9657462" cy="1792798"/>
          </a:xfrm>
          <a:prstGeom prst="rect">
            <a:avLst/>
          </a:prstGeom>
          <a:noFill/>
        </p:spPr>
        <p:txBody>
          <a:bodyPr wrap="square" rtlCol="0">
            <a:spAutoFit/>
          </a:bodyPr>
          <a:lstStyle/>
          <a:p>
            <a:pPr marL="342900" indent="-342900">
              <a:lnSpc>
                <a:spcPct val="150000"/>
              </a:lnSpc>
              <a:spcAft>
                <a:spcPts val="300"/>
              </a:spcAft>
              <a:buClr>
                <a:srgbClr val="E03837"/>
              </a:buClr>
              <a:buFont typeface="Wingdings" panose="05000000000000000000" pitchFamily="2" charset="2"/>
              <a:buChar char="Ø"/>
            </a:pPr>
            <a:r>
              <a:rPr lang="zh-CN" altLang="en-US" b="1" dirty="0" smtClean="0"/>
              <a:t>第四十五</a:t>
            </a:r>
            <a:r>
              <a:rPr lang="zh-CN" altLang="en-US" b="1" dirty="0"/>
              <a:t>条  </a:t>
            </a:r>
            <a:r>
              <a:rPr lang="zh-CN" altLang="en-US" b="1" dirty="0">
                <a:solidFill>
                  <a:srgbClr val="FF0000"/>
                </a:solidFill>
              </a:rPr>
              <a:t>学校发现校园周边安全区域存在重大安全隐患的，应当及时采取预防措施并向有关部门报告，</a:t>
            </a:r>
            <a:r>
              <a:rPr lang="zh-CN" altLang="en-US" b="1" dirty="0"/>
              <a:t>有关部门应当及时处理；情况特别紧急的，有关部门应当立即处理，消除安全隐患，并将处理情况通报学校。</a:t>
            </a:r>
          </a:p>
          <a:p>
            <a:pPr>
              <a:lnSpc>
                <a:spcPct val="150000"/>
              </a:lnSpc>
              <a:spcAft>
                <a:spcPts val="300"/>
              </a:spcAft>
              <a:buClr>
                <a:srgbClr val="E03837"/>
              </a:buClr>
            </a:pPr>
            <a:endParaRPr lang="en-US" altLang="zh-CN" b="1" dirty="0" smtClean="0"/>
          </a:p>
        </p:txBody>
      </p:sp>
      <p:sp>
        <p:nvSpPr>
          <p:cNvPr id="14" name="矩形 13"/>
          <p:cNvSpPr/>
          <p:nvPr/>
        </p:nvSpPr>
        <p:spPr>
          <a:xfrm>
            <a:off x="275388" y="6179573"/>
            <a:ext cx="11670412" cy="431675"/>
          </a:xfrm>
          <a:custGeom>
            <a:avLst/>
            <a:gdLst>
              <a:gd name="connsiteX0" fmla="*/ 0 w 12192000"/>
              <a:gd name="connsiteY0" fmla="*/ 0 h 3619481"/>
              <a:gd name="connsiteX1" fmla="*/ 12192000 w 12192000"/>
              <a:gd name="connsiteY1" fmla="*/ 0 h 3619481"/>
              <a:gd name="connsiteX2" fmla="*/ 12192000 w 12192000"/>
              <a:gd name="connsiteY2" fmla="*/ 3619481 h 3619481"/>
              <a:gd name="connsiteX3" fmla="*/ 0 w 12192000"/>
              <a:gd name="connsiteY3" fmla="*/ 3619481 h 3619481"/>
              <a:gd name="connsiteX4" fmla="*/ 0 w 12192000"/>
              <a:gd name="connsiteY4" fmla="*/ 0 h 3619481"/>
              <a:gd name="connsiteX0-1" fmla="*/ 0 w 12192000"/>
              <a:gd name="connsiteY0-2" fmla="*/ 0 h 3619481"/>
              <a:gd name="connsiteX1-3" fmla="*/ 12192000 w 12192000"/>
              <a:gd name="connsiteY1-4" fmla="*/ 0 h 3619481"/>
              <a:gd name="connsiteX2-5" fmla="*/ 12192000 w 12192000"/>
              <a:gd name="connsiteY2-6" fmla="*/ 3619481 h 3619481"/>
              <a:gd name="connsiteX3-7" fmla="*/ 0 w 12192000"/>
              <a:gd name="connsiteY3-8" fmla="*/ 3619481 h 3619481"/>
              <a:gd name="connsiteX4-9" fmla="*/ 0 w 12192000"/>
              <a:gd name="connsiteY4-10" fmla="*/ 0 h 3619481"/>
              <a:gd name="connsiteX0-11" fmla="*/ 0 w 12192000"/>
              <a:gd name="connsiteY0-12" fmla="*/ 0 h 3619481"/>
              <a:gd name="connsiteX1-13" fmla="*/ 12192000 w 12192000"/>
              <a:gd name="connsiteY1-14" fmla="*/ 0 h 3619481"/>
              <a:gd name="connsiteX2-15" fmla="*/ 12192000 w 12192000"/>
              <a:gd name="connsiteY2-16" fmla="*/ 3619481 h 3619481"/>
              <a:gd name="connsiteX3-17" fmla="*/ 0 w 12192000"/>
              <a:gd name="connsiteY3-18" fmla="*/ 3619481 h 3619481"/>
              <a:gd name="connsiteX4-19" fmla="*/ 0 w 12192000"/>
              <a:gd name="connsiteY4-20" fmla="*/ 0 h 3619481"/>
              <a:gd name="connsiteX0-21" fmla="*/ 0 w 12192000"/>
              <a:gd name="connsiteY0-22" fmla="*/ 0 h 3619481"/>
              <a:gd name="connsiteX1-23" fmla="*/ 12192000 w 12192000"/>
              <a:gd name="connsiteY1-24" fmla="*/ 0 h 3619481"/>
              <a:gd name="connsiteX2-25" fmla="*/ 12192000 w 12192000"/>
              <a:gd name="connsiteY2-26" fmla="*/ 3619481 h 3619481"/>
              <a:gd name="connsiteX3-27" fmla="*/ 0 w 12192000"/>
              <a:gd name="connsiteY3-28" fmla="*/ 3619481 h 3619481"/>
              <a:gd name="connsiteX4-29" fmla="*/ 0 w 12192000"/>
              <a:gd name="connsiteY4-30" fmla="*/ 0 h 3619481"/>
              <a:gd name="connsiteX0-31" fmla="*/ 0 w 12192000"/>
              <a:gd name="connsiteY0-32" fmla="*/ 0 h 3619481"/>
              <a:gd name="connsiteX1-33" fmla="*/ 12192000 w 12192000"/>
              <a:gd name="connsiteY1-34" fmla="*/ 0 h 3619481"/>
              <a:gd name="connsiteX2-35" fmla="*/ 12192000 w 12192000"/>
              <a:gd name="connsiteY2-36" fmla="*/ 3619481 h 3619481"/>
              <a:gd name="connsiteX3-37" fmla="*/ 0 w 12192000"/>
              <a:gd name="connsiteY3-38" fmla="*/ 3619481 h 3619481"/>
              <a:gd name="connsiteX4-39" fmla="*/ 0 w 12192000"/>
              <a:gd name="connsiteY4-40" fmla="*/ 0 h 36194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3619481">
                <a:moveTo>
                  <a:pt x="0" y="0"/>
                </a:moveTo>
                <a:cubicBezTo>
                  <a:pt x="3959225" y="1285875"/>
                  <a:pt x="8499475" y="1685925"/>
                  <a:pt x="12192000" y="0"/>
                </a:cubicBezTo>
                <a:lnTo>
                  <a:pt x="12192000" y="3619481"/>
                </a:lnTo>
                <a:lnTo>
                  <a:pt x="0" y="3619481"/>
                </a:lnTo>
                <a:lnTo>
                  <a:pt x="0" y="0"/>
                </a:lnTo>
                <a:close/>
              </a:path>
            </a:pathLst>
          </a:cu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3988496" y="3428999"/>
            <a:ext cx="3765616" cy="2670049"/>
            <a:chOff x="6849067" y="1318892"/>
            <a:chExt cx="4370708" cy="3028135"/>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0296" y="1528380"/>
              <a:ext cx="3758328" cy="2604956"/>
            </a:xfrm>
            <a:prstGeom prst="rect">
              <a:avLst/>
            </a:prstGeom>
            <a:ln>
              <a:solidFill>
                <a:schemeClr val="bg1">
                  <a:lumMod val="65000"/>
                </a:schemeClr>
              </a:solidFill>
            </a:ln>
            <a:effectLst>
              <a:outerShdw blurRad="63500" algn="ctr" rotWithShape="0">
                <a:prstClr val="black">
                  <a:alpha val="40000"/>
                </a:prstClr>
              </a:outerShdw>
            </a:effectLst>
          </p:spPr>
        </p:pic>
        <p:sp>
          <p:nvSpPr>
            <p:cNvPr id="12" name="半闭框 11"/>
            <p:cNvSpPr/>
            <p:nvPr/>
          </p:nvSpPr>
          <p:spPr>
            <a:xfrm>
              <a:off x="6849067" y="1318892"/>
              <a:ext cx="310910" cy="310910"/>
            </a:xfrm>
            <a:prstGeom prst="halfFrame">
              <a:avLst/>
            </a:pr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半闭框 15"/>
            <p:cNvSpPr/>
            <p:nvPr/>
          </p:nvSpPr>
          <p:spPr>
            <a:xfrm rot="10800000">
              <a:off x="10908865" y="4036117"/>
              <a:ext cx="310910" cy="310910"/>
            </a:xfrm>
            <a:prstGeom prst="halfFrame">
              <a:avLst/>
            </a:pr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extLst>
      <p:ext uri="{BB962C8B-B14F-4D97-AF65-F5344CB8AC3E}">
        <p14:creationId xmlns:p14="http://schemas.microsoft.com/office/powerpoint/2010/main" val="12340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C:\Users\hp-np\Pictures\562.jpg562"/>
          <p:cNvPicPr>
            <a:picLocks noChangeAspect="1"/>
          </p:cNvPicPr>
          <p:nvPr/>
        </p:nvPicPr>
        <p:blipFill rotWithShape="1">
          <a:blip r:embed="rId2"/>
          <a:srcRect/>
          <a:stretch>
            <a:fillRect/>
          </a:stretch>
        </p:blipFill>
        <p:spPr>
          <a:xfrm>
            <a:off x="-635" y="0"/>
            <a:ext cx="12207875" cy="6858000"/>
          </a:xfrm>
          <a:prstGeom prst="rect">
            <a:avLst/>
          </a:prstGeom>
        </p:spPr>
      </p:pic>
      <p:sp>
        <p:nvSpPr>
          <p:cNvPr id="2" name="矩形 1"/>
          <p:cNvSpPr/>
          <p:nvPr/>
        </p:nvSpPr>
        <p:spPr>
          <a:xfrm>
            <a:off x="15240" y="0"/>
            <a:ext cx="12192000" cy="6992620"/>
          </a:xfrm>
          <a:prstGeom prst="rect">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5588000" y="1727200"/>
            <a:ext cx="1030605" cy="1030605"/>
          </a:xfrm>
          <a:prstGeom prst="ellipse">
            <a:avLst/>
          </a:prstGeom>
          <a:solidFill>
            <a:srgbClr val="E0383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3469005" y="2757805"/>
            <a:ext cx="5455285" cy="2030095"/>
          </a:xfrm>
          <a:prstGeom prst="rect">
            <a:avLst/>
          </a:prstGeom>
          <a:noFill/>
        </p:spPr>
        <p:txBody>
          <a:bodyPr wrap="square" rtlCol="0">
            <a:spAutoFit/>
          </a:bodyPr>
          <a:lstStyle/>
          <a:p>
            <a:pPr algn="ctr">
              <a:lnSpc>
                <a:spcPct val="150000"/>
              </a:lnSpc>
            </a:pPr>
            <a:r>
              <a:rPr lang="zh-CN" altLang="en-US" sz="3600" b="1" dirty="0" smtClean="0">
                <a:solidFill>
                  <a:srgbClr val="E03837"/>
                </a:solidFill>
                <a:latin typeface="思源黑体 CN Regular" panose="020B0500000000000000" pitchFamily="34" charset="-122"/>
                <a:ea typeface="思源黑体 CN Regular" panose="020B0500000000000000" pitchFamily="34" charset="-122"/>
              </a:rPr>
              <a:t>第四章</a:t>
            </a:r>
            <a:endParaRPr lang="en-US" altLang="zh-CN" sz="3600" b="1" dirty="0">
              <a:solidFill>
                <a:srgbClr val="E03837"/>
              </a:solidFill>
              <a:latin typeface="思源黑体 CN Regular" panose="020B0500000000000000" pitchFamily="34" charset="-122"/>
              <a:ea typeface="思源黑体 CN Regular" panose="020B0500000000000000" pitchFamily="34" charset="-122"/>
            </a:endParaRPr>
          </a:p>
          <a:p>
            <a:pPr algn="ctr">
              <a:lnSpc>
                <a:spcPct val="150000"/>
              </a:lnSpc>
            </a:pPr>
            <a:r>
              <a:rPr lang="zh-CN" altLang="en-US" sz="4800" b="1" dirty="0">
                <a:solidFill>
                  <a:schemeClr val="tx1">
                    <a:lumMod val="75000"/>
                    <a:lumOff val="25000"/>
                  </a:schemeClr>
                </a:solidFill>
                <a:latin typeface="思源黑体 CN Regular" panose="020B0500000000000000" pitchFamily="34" charset="-122"/>
                <a:ea typeface="思源黑体 CN Regular" panose="020B0500000000000000" pitchFamily="34" charset="-122"/>
              </a:rPr>
              <a:t>校外实习安全管理</a:t>
            </a:r>
          </a:p>
        </p:txBody>
      </p:sp>
      <p:sp>
        <p:nvSpPr>
          <p:cNvPr id="40" name="矩形 39"/>
          <p:cNvSpPr/>
          <p:nvPr/>
        </p:nvSpPr>
        <p:spPr>
          <a:xfrm>
            <a:off x="0" y="291465"/>
            <a:ext cx="12206605" cy="445135"/>
          </a:xfrm>
          <a:prstGeom prst="rect">
            <a:avLst/>
          </a:prstGeom>
          <a:solidFill>
            <a:srgbClr val="E0383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99"/>
          <p:cNvSpPr>
            <a:spLocks noEditPoints="1"/>
          </p:cNvSpPr>
          <p:nvPr/>
        </p:nvSpPr>
        <p:spPr bwMode="auto">
          <a:xfrm>
            <a:off x="5823942" y="2052184"/>
            <a:ext cx="558625" cy="379458"/>
          </a:xfrm>
          <a:custGeom>
            <a:avLst/>
            <a:gdLst>
              <a:gd name="T0" fmla="*/ 225 w 302"/>
              <a:gd name="T1" fmla="*/ 0 h 205"/>
              <a:gd name="T2" fmla="*/ 81 w 302"/>
              <a:gd name="T3" fmla="*/ 0 h 205"/>
              <a:gd name="T4" fmla="*/ 0 w 302"/>
              <a:gd name="T5" fmla="*/ 25 h 205"/>
              <a:gd name="T6" fmla="*/ 12 w 302"/>
              <a:gd name="T7" fmla="*/ 205 h 205"/>
              <a:gd name="T8" fmla="*/ 291 w 302"/>
              <a:gd name="T9" fmla="*/ 205 h 205"/>
              <a:gd name="T10" fmla="*/ 302 w 302"/>
              <a:gd name="T11" fmla="*/ 25 h 205"/>
              <a:gd name="T12" fmla="*/ 146 w 302"/>
              <a:gd name="T13" fmla="*/ 188 h 205"/>
              <a:gd name="T14" fmla="*/ 20 w 302"/>
              <a:gd name="T15" fmla="*/ 182 h 205"/>
              <a:gd name="T16" fmla="*/ 81 w 302"/>
              <a:gd name="T17" fmla="*/ 10 h 205"/>
              <a:gd name="T18" fmla="*/ 146 w 302"/>
              <a:gd name="T19" fmla="*/ 188 h 205"/>
              <a:gd name="T20" fmla="*/ 221 w 302"/>
              <a:gd name="T21" fmla="*/ 171 h 205"/>
              <a:gd name="T22" fmla="*/ 155 w 302"/>
              <a:gd name="T23" fmla="*/ 29 h 205"/>
              <a:gd name="T24" fmla="*/ 282 w 302"/>
              <a:gd name="T25" fmla="*/ 22 h 205"/>
              <a:gd name="T26" fmla="*/ 39 w 302"/>
              <a:gd name="T27" fmla="*/ 41 h 205"/>
              <a:gd name="T28" fmla="*/ 128 w 302"/>
              <a:gd name="T29" fmla="*/ 43 h 205"/>
              <a:gd name="T30" fmla="*/ 127 w 302"/>
              <a:gd name="T31" fmla="*/ 49 h 205"/>
              <a:gd name="T32" fmla="*/ 44 w 302"/>
              <a:gd name="T33" fmla="*/ 43 h 205"/>
              <a:gd name="T34" fmla="*/ 39 w 302"/>
              <a:gd name="T35" fmla="*/ 67 h 205"/>
              <a:gd name="T36" fmla="*/ 128 w 302"/>
              <a:gd name="T37" fmla="*/ 68 h 205"/>
              <a:gd name="T38" fmla="*/ 127 w 302"/>
              <a:gd name="T39" fmla="*/ 74 h 205"/>
              <a:gd name="T40" fmla="*/ 43 w 302"/>
              <a:gd name="T41" fmla="*/ 69 h 205"/>
              <a:gd name="T42" fmla="*/ 39 w 302"/>
              <a:gd name="T43" fmla="*/ 93 h 205"/>
              <a:gd name="T44" fmla="*/ 129 w 302"/>
              <a:gd name="T45" fmla="*/ 94 h 205"/>
              <a:gd name="T46" fmla="*/ 127 w 302"/>
              <a:gd name="T47" fmla="*/ 100 h 205"/>
              <a:gd name="T48" fmla="*/ 43 w 302"/>
              <a:gd name="T49" fmla="*/ 95 h 205"/>
              <a:gd name="T50" fmla="*/ 130 w 302"/>
              <a:gd name="T51" fmla="*/ 125 h 205"/>
              <a:gd name="T52" fmla="*/ 126 w 302"/>
              <a:gd name="T53" fmla="*/ 126 h 205"/>
              <a:gd name="T54" fmla="*/ 39 w 302"/>
              <a:gd name="T55" fmla="*/ 119 h 205"/>
              <a:gd name="T56" fmla="*/ 129 w 302"/>
              <a:gd name="T57" fmla="*/ 120 h 205"/>
              <a:gd name="T58" fmla="*/ 130 w 302"/>
              <a:gd name="T59" fmla="*/ 151 h 205"/>
              <a:gd name="T60" fmla="*/ 126 w 302"/>
              <a:gd name="T61" fmla="*/ 152 h 205"/>
              <a:gd name="T62" fmla="*/ 39 w 302"/>
              <a:gd name="T63" fmla="*/ 146 h 205"/>
              <a:gd name="T64" fmla="*/ 129 w 302"/>
              <a:gd name="T65" fmla="*/ 146 h 205"/>
              <a:gd name="T66" fmla="*/ 260 w 302"/>
              <a:gd name="T67" fmla="*/ 37 h 205"/>
              <a:gd name="T68" fmla="*/ 259 w 302"/>
              <a:gd name="T69" fmla="*/ 43 h 205"/>
              <a:gd name="T70" fmla="*/ 174 w 302"/>
              <a:gd name="T71" fmla="*/ 49 h 205"/>
              <a:gd name="T72" fmla="*/ 173 w 302"/>
              <a:gd name="T73" fmla="*/ 43 h 205"/>
              <a:gd name="T74" fmla="*/ 263 w 302"/>
              <a:gd name="T75" fmla="*/ 67 h 205"/>
              <a:gd name="T76" fmla="*/ 176 w 302"/>
              <a:gd name="T77" fmla="*/ 74 h 205"/>
              <a:gd name="T78" fmla="*/ 172 w 302"/>
              <a:gd name="T79" fmla="*/ 73 h 205"/>
              <a:gd name="T80" fmla="*/ 261 w 302"/>
              <a:gd name="T81" fmla="*/ 63 h 205"/>
              <a:gd name="T82" fmla="*/ 263 w 302"/>
              <a:gd name="T83" fmla="*/ 93 h 205"/>
              <a:gd name="T84" fmla="*/ 176 w 302"/>
              <a:gd name="T85" fmla="*/ 100 h 205"/>
              <a:gd name="T86" fmla="*/ 172 w 302"/>
              <a:gd name="T87" fmla="*/ 99 h 205"/>
              <a:gd name="T88" fmla="*/ 261 w 302"/>
              <a:gd name="T89" fmla="*/ 89 h 205"/>
              <a:gd name="T90" fmla="*/ 263 w 302"/>
              <a:gd name="T91" fmla="*/ 118 h 205"/>
              <a:gd name="T92" fmla="*/ 176 w 302"/>
              <a:gd name="T93" fmla="*/ 126 h 205"/>
              <a:gd name="T94" fmla="*/ 172 w 302"/>
              <a:gd name="T95" fmla="*/ 125 h 205"/>
              <a:gd name="T96" fmla="*/ 261 w 302"/>
              <a:gd name="T97" fmla="*/ 114 h 205"/>
              <a:gd name="T98" fmla="*/ 263 w 302"/>
              <a:gd name="T99" fmla="*/ 145 h 205"/>
              <a:gd name="T100" fmla="*/ 176 w 302"/>
              <a:gd name="T101" fmla="*/ 152 h 205"/>
              <a:gd name="T102" fmla="*/ 172 w 302"/>
              <a:gd name="T103" fmla="*/ 151 h 205"/>
              <a:gd name="T104" fmla="*/ 261 w 302"/>
              <a:gd name="T105" fmla="*/ 14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2" h="205">
                <a:moveTo>
                  <a:pt x="300" y="21"/>
                </a:moveTo>
                <a:cubicBezTo>
                  <a:pt x="284" y="8"/>
                  <a:pt x="256" y="0"/>
                  <a:pt x="225" y="0"/>
                </a:cubicBezTo>
                <a:cubicBezTo>
                  <a:pt x="195" y="0"/>
                  <a:pt x="168" y="7"/>
                  <a:pt x="151" y="19"/>
                </a:cubicBezTo>
                <a:cubicBezTo>
                  <a:pt x="138" y="7"/>
                  <a:pt x="112" y="0"/>
                  <a:pt x="81" y="0"/>
                </a:cubicBezTo>
                <a:cubicBezTo>
                  <a:pt x="48" y="0"/>
                  <a:pt x="18" y="8"/>
                  <a:pt x="2" y="21"/>
                </a:cubicBezTo>
                <a:cubicBezTo>
                  <a:pt x="1" y="22"/>
                  <a:pt x="0" y="23"/>
                  <a:pt x="0" y="25"/>
                </a:cubicBezTo>
                <a:cubicBezTo>
                  <a:pt x="0" y="197"/>
                  <a:pt x="0" y="197"/>
                  <a:pt x="0" y="197"/>
                </a:cubicBezTo>
                <a:cubicBezTo>
                  <a:pt x="0" y="200"/>
                  <a:pt x="5" y="205"/>
                  <a:pt x="12" y="205"/>
                </a:cubicBezTo>
                <a:cubicBezTo>
                  <a:pt x="150" y="205"/>
                  <a:pt x="150" y="205"/>
                  <a:pt x="150" y="205"/>
                </a:cubicBezTo>
                <a:cubicBezTo>
                  <a:pt x="151" y="205"/>
                  <a:pt x="291" y="205"/>
                  <a:pt x="291" y="205"/>
                </a:cubicBezTo>
                <a:cubicBezTo>
                  <a:pt x="295" y="205"/>
                  <a:pt x="302" y="202"/>
                  <a:pt x="302" y="197"/>
                </a:cubicBezTo>
                <a:cubicBezTo>
                  <a:pt x="302" y="25"/>
                  <a:pt x="302" y="25"/>
                  <a:pt x="302" y="25"/>
                </a:cubicBezTo>
                <a:cubicBezTo>
                  <a:pt x="302" y="23"/>
                  <a:pt x="301" y="22"/>
                  <a:pt x="300" y="21"/>
                </a:cubicBezTo>
                <a:close/>
                <a:moveTo>
                  <a:pt x="146" y="188"/>
                </a:moveTo>
                <a:cubicBezTo>
                  <a:pt x="132" y="176"/>
                  <a:pt x="109" y="169"/>
                  <a:pt x="80" y="169"/>
                </a:cubicBezTo>
                <a:cubicBezTo>
                  <a:pt x="58" y="169"/>
                  <a:pt x="36" y="174"/>
                  <a:pt x="20" y="182"/>
                </a:cubicBezTo>
                <a:cubicBezTo>
                  <a:pt x="20" y="22"/>
                  <a:pt x="20" y="22"/>
                  <a:pt x="20" y="22"/>
                </a:cubicBezTo>
                <a:cubicBezTo>
                  <a:pt x="20" y="22"/>
                  <a:pt x="41" y="10"/>
                  <a:pt x="81" y="10"/>
                </a:cubicBezTo>
                <a:cubicBezTo>
                  <a:pt x="128" y="10"/>
                  <a:pt x="146" y="27"/>
                  <a:pt x="146" y="29"/>
                </a:cubicBezTo>
                <a:cubicBezTo>
                  <a:pt x="146" y="32"/>
                  <a:pt x="146" y="188"/>
                  <a:pt x="146" y="188"/>
                </a:cubicBezTo>
                <a:close/>
                <a:moveTo>
                  <a:pt x="282" y="182"/>
                </a:moveTo>
                <a:cubicBezTo>
                  <a:pt x="265" y="175"/>
                  <a:pt x="242" y="171"/>
                  <a:pt x="221" y="171"/>
                </a:cubicBezTo>
                <a:cubicBezTo>
                  <a:pt x="192" y="171"/>
                  <a:pt x="168" y="177"/>
                  <a:pt x="155" y="188"/>
                </a:cubicBezTo>
                <a:cubicBezTo>
                  <a:pt x="155" y="29"/>
                  <a:pt x="155" y="29"/>
                  <a:pt x="155" y="29"/>
                </a:cubicBezTo>
                <a:cubicBezTo>
                  <a:pt x="155" y="29"/>
                  <a:pt x="176" y="10"/>
                  <a:pt x="225" y="10"/>
                </a:cubicBezTo>
                <a:cubicBezTo>
                  <a:pt x="262" y="10"/>
                  <a:pt x="282" y="22"/>
                  <a:pt x="282" y="22"/>
                </a:cubicBezTo>
                <a:lnTo>
                  <a:pt x="282" y="182"/>
                </a:lnTo>
                <a:close/>
                <a:moveTo>
                  <a:pt x="39" y="41"/>
                </a:moveTo>
                <a:cubicBezTo>
                  <a:pt x="39" y="39"/>
                  <a:pt x="40" y="37"/>
                  <a:pt x="42" y="37"/>
                </a:cubicBezTo>
                <a:cubicBezTo>
                  <a:pt x="74" y="28"/>
                  <a:pt x="109" y="30"/>
                  <a:pt x="128" y="43"/>
                </a:cubicBezTo>
                <a:cubicBezTo>
                  <a:pt x="130" y="44"/>
                  <a:pt x="130" y="46"/>
                  <a:pt x="129" y="47"/>
                </a:cubicBezTo>
                <a:cubicBezTo>
                  <a:pt x="129" y="48"/>
                  <a:pt x="128" y="49"/>
                  <a:pt x="127" y="49"/>
                </a:cubicBezTo>
                <a:cubicBezTo>
                  <a:pt x="126" y="49"/>
                  <a:pt x="125" y="49"/>
                  <a:pt x="125" y="48"/>
                </a:cubicBezTo>
                <a:cubicBezTo>
                  <a:pt x="110" y="39"/>
                  <a:pt x="79" y="33"/>
                  <a:pt x="44" y="43"/>
                </a:cubicBezTo>
                <a:cubicBezTo>
                  <a:pt x="42" y="43"/>
                  <a:pt x="40" y="42"/>
                  <a:pt x="39" y="41"/>
                </a:cubicBezTo>
                <a:close/>
                <a:moveTo>
                  <a:pt x="39" y="67"/>
                </a:moveTo>
                <a:cubicBezTo>
                  <a:pt x="39" y="65"/>
                  <a:pt x="40" y="63"/>
                  <a:pt x="42" y="63"/>
                </a:cubicBezTo>
                <a:cubicBezTo>
                  <a:pt x="74" y="54"/>
                  <a:pt x="110" y="56"/>
                  <a:pt x="128" y="68"/>
                </a:cubicBezTo>
                <a:cubicBezTo>
                  <a:pt x="130" y="69"/>
                  <a:pt x="130" y="71"/>
                  <a:pt x="129" y="73"/>
                </a:cubicBezTo>
                <a:cubicBezTo>
                  <a:pt x="129" y="74"/>
                  <a:pt x="128" y="74"/>
                  <a:pt x="127" y="74"/>
                </a:cubicBezTo>
                <a:cubicBezTo>
                  <a:pt x="126" y="74"/>
                  <a:pt x="125" y="74"/>
                  <a:pt x="125" y="74"/>
                </a:cubicBezTo>
                <a:cubicBezTo>
                  <a:pt x="111" y="65"/>
                  <a:pt x="79" y="59"/>
                  <a:pt x="43" y="69"/>
                </a:cubicBezTo>
                <a:cubicBezTo>
                  <a:pt x="42" y="70"/>
                  <a:pt x="40" y="69"/>
                  <a:pt x="39" y="67"/>
                </a:cubicBezTo>
                <a:close/>
                <a:moveTo>
                  <a:pt x="39" y="93"/>
                </a:moveTo>
                <a:cubicBezTo>
                  <a:pt x="39" y="91"/>
                  <a:pt x="40" y="89"/>
                  <a:pt x="42" y="88"/>
                </a:cubicBezTo>
                <a:cubicBezTo>
                  <a:pt x="74" y="79"/>
                  <a:pt x="110" y="82"/>
                  <a:pt x="129" y="94"/>
                </a:cubicBezTo>
                <a:cubicBezTo>
                  <a:pt x="130" y="95"/>
                  <a:pt x="131" y="97"/>
                  <a:pt x="130" y="99"/>
                </a:cubicBezTo>
                <a:cubicBezTo>
                  <a:pt x="129" y="100"/>
                  <a:pt x="128" y="100"/>
                  <a:pt x="127" y="100"/>
                </a:cubicBezTo>
                <a:cubicBezTo>
                  <a:pt x="126" y="100"/>
                  <a:pt x="126" y="100"/>
                  <a:pt x="125" y="100"/>
                </a:cubicBezTo>
                <a:cubicBezTo>
                  <a:pt x="111" y="90"/>
                  <a:pt x="79" y="85"/>
                  <a:pt x="43" y="95"/>
                </a:cubicBezTo>
                <a:cubicBezTo>
                  <a:pt x="42" y="95"/>
                  <a:pt x="40" y="94"/>
                  <a:pt x="39" y="93"/>
                </a:cubicBezTo>
                <a:close/>
                <a:moveTo>
                  <a:pt x="130" y="125"/>
                </a:moveTo>
                <a:cubicBezTo>
                  <a:pt x="130" y="126"/>
                  <a:pt x="129" y="126"/>
                  <a:pt x="128" y="126"/>
                </a:cubicBezTo>
                <a:cubicBezTo>
                  <a:pt x="127" y="126"/>
                  <a:pt x="126" y="126"/>
                  <a:pt x="126" y="126"/>
                </a:cubicBezTo>
                <a:cubicBezTo>
                  <a:pt x="108" y="114"/>
                  <a:pt x="76" y="112"/>
                  <a:pt x="43" y="121"/>
                </a:cubicBezTo>
                <a:cubicBezTo>
                  <a:pt x="42" y="122"/>
                  <a:pt x="40" y="121"/>
                  <a:pt x="39" y="119"/>
                </a:cubicBezTo>
                <a:cubicBezTo>
                  <a:pt x="39" y="117"/>
                  <a:pt x="40" y="115"/>
                  <a:pt x="42" y="115"/>
                </a:cubicBezTo>
                <a:cubicBezTo>
                  <a:pt x="77" y="105"/>
                  <a:pt x="109" y="107"/>
                  <a:pt x="129" y="120"/>
                </a:cubicBezTo>
                <a:cubicBezTo>
                  <a:pt x="131" y="121"/>
                  <a:pt x="131" y="123"/>
                  <a:pt x="130" y="125"/>
                </a:cubicBezTo>
                <a:close/>
                <a:moveTo>
                  <a:pt x="130" y="151"/>
                </a:moveTo>
                <a:cubicBezTo>
                  <a:pt x="130" y="152"/>
                  <a:pt x="129" y="152"/>
                  <a:pt x="128" y="152"/>
                </a:cubicBezTo>
                <a:cubicBezTo>
                  <a:pt x="127" y="152"/>
                  <a:pt x="126" y="152"/>
                  <a:pt x="126" y="152"/>
                </a:cubicBezTo>
                <a:cubicBezTo>
                  <a:pt x="109" y="141"/>
                  <a:pt x="71" y="137"/>
                  <a:pt x="44" y="148"/>
                </a:cubicBezTo>
                <a:cubicBezTo>
                  <a:pt x="42" y="148"/>
                  <a:pt x="40" y="148"/>
                  <a:pt x="39" y="146"/>
                </a:cubicBezTo>
                <a:cubicBezTo>
                  <a:pt x="39" y="144"/>
                  <a:pt x="40" y="142"/>
                  <a:pt x="41" y="142"/>
                </a:cubicBezTo>
                <a:cubicBezTo>
                  <a:pt x="71" y="130"/>
                  <a:pt x="111" y="134"/>
                  <a:pt x="129" y="146"/>
                </a:cubicBezTo>
                <a:cubicBezTo>
                  <a:pt x="131" y="147"/>
                  <a:pt x="131" y="149"/>
                  <a:pt x="130" y="151"/>
                </a:cubicBezTo>
                <a:close/>
                <a:moveTo>
                  <a:pt x="260" y="37"/>
                </a:moveTo>
                <a:cubicBezTo>
                  <a:pt x="262" y="37"/>
                  <a:pt x="263" y="39"/>
                  <a:pt x="263" y="41"/>
                </a:cubicBezTo>
                <a:cubicBezTo>
                  <a:pt x="262" y="42"/>
                  <a:pt x="260" y="43"/>
                  <a:pt x="259" y="43"/>
                </a:cubicBezTo>
                <a:cubicBezTo>
                  <a:pt x="225" y="33"/>
                  <a:pt x="191" y="38"/>
                  <a:pt x="176" y="48"/>
                </a:cubicBezTo>
                <a:cubicBezTo>
                  <a:pt x="176" y="49"/>
                  <a:pt x="175" y="49"/>
                  <a:pt x="174" y="49"/>
                </a:cubicBezTo>
                <a:cubicBezTo>
                  <a:pt x="173" y="49"/>
                  <a:pt x="172" y="48"/>
                  <a:pt x="172" y="47"/>
                </a:cubicBezTo>
                <a:cubicBezTo>
                  <a:pt x="171" y="46"/>
                  <a:pt x="171" y="44"/>
                  <a:pt x="173" y="43"/>
                </a:cubicBezTo>
                <a:cubicBezTo>
                  <a:pt x="192" y="30"/>
                  <a:pt x="228" y="27"/>
                  <a:pt x="260" y="37"/>
                </a:cubicBezTo>
                <a:close/>
                <a:moveTo>
                  <a:pt x="263" y="67"/>
                </a:moveTo>
                <a:cubicBezTo>
                  <a:pt x="262" y="69"/>
                  <a:pt x="261" y="70"/>
                  <a:pt x="259" y="69"/>
                </a:cubicBezTo>
                <a:cubicBezTo>
                  <a:pt x="225" y="60"/>
                  <a:pt x="191" y="64"/>
                  <a:pt x="176" y="74"/>
                </a:cubicBezTo>
                <a:cubicBezTo>
                  <a:pt x="176" y="75"/>
                  <a:pt x="175" y="75"/>
                  <a:pt x="175" y="75"/>
                </a:cubicBezTo>
                <a:cubicBezTo>
                  <a:pt x="173" y="75"/>
                  <a:pt x="172" y="74"/>
                  <a:pt x="172" y="73"/>
                </a:cubicBezTo>
                <a:cubicBezTo>
                  <a:pt x="171" y="72"/>
                  <a:pt x="171" y="70"/>
                  <a:pt x="173" y="69"/>
                </a:cubicBezTo>
                <a:cubicBezTo>
                  <a:pt x="192" y="56"/>
                  <a:pt x="228" y="54"/>
                  <a:pt x="261" y="63"/>
                </a:cubicBezTo>
                <a:cubicBezTo>
                  <a:pt x="262" y="63"/>
                  <a:pt x="263" y="65"/>
                  <a:pt x="263" y="67"/>
                </a:cubicBezTo>
                <a:close/>
                <a:moveTo>
                  <a:pt x="263" y="93"/>
                </a:moveTo>
                <a:cubicBezTo>
                  <a:pt x="262" y="95"/>
                  <a:pt x="261" y="96"/>
                  <a:pt x="259" y="95"/>
                </a:cubicBezTo>
                <a:cubicBezTo>
                  <a:pt x="225" y="86"/>
                  <a:pt x="192" y="91"/>
                  <a:pt x="176" y="100"/>
                </a:cubicBezTo>
                <a:cubicBezTo>
                  <a:pt x="176" y="101"/>
                  <a:pt x="175" y="101"/>
                  <a:pt x="175" y="101"/>
                </a:cubicBezTo>
                <a:cubicBezTo>
                  <a:pt x="173" y="101"/>
                  <a:pt x="172" y="100"/>
                  <a:pt x="172" y="99"/>
                </a:cubicBezTo>
                <a:cubicBezTo>
                  <a:pt x="171" y="98"/>
                  <a:pt x="171" y="96"/>
                  <a:pt x="173" y="95"/>
                </a:cubicBezTo>
                <a:cubicBezTo>
                  <a:pt x="192" y="82"/>
                  <a:pt x="228" y="80"/>
                  <a:pt x="261" y="89"/>
                </a:cubicBezTo>
                <a:cubicBezTo>
                  <a:pt x="262" y="89"/>
                  <a:pt x="263" y="91"/>
                  <a:pt x="263" y="93"/>
                </a:cubicBezTo>
                <a:close/>
                <a:moveTo>
                  <a:pt x="263" y="118"/>
                </a:moveTo>
                <a:cubicBezTo>
                  <a:pt x="262" y="120"/>
                  <a:pt x="261" y="121"/>
                  <a:pt x="259" y="121"/>
                </a:cubicBezTo>
                <a:cubicBezTo>
                  <a:pt x="228" y="112"/>
                  <a:pt x="191" y="116"/>
                  <a:pt x="176" y="126"/>
                </a:cubicBezTo>
                <a:cubicBezTo>
                  <a:pt x="176" y="126"/>
                  <a:pt x="175" y="127"/>
                  <a:pt x="175" y="127"/>
                </a:cubicBezTo>
                <a:cubicBezTo>
                  <a:pt x="173" y="127"/>
                  <a:pt x="172" y="126"/>
                  <a:pt x="172" y="125"/>
                </a:cubicBezTo>
                <a:cubicBezTo>
                  <a:pt x="171" y="123"/>
                  <a:pt x="171" y="121"/>
                  <a:pt x="173" y="120"/>
                </a:cubicBezTo>
                <a:cubicBezTo>
                  <a:pt x="189" y="110"/>
                  <a:pt x="227" y="105"/>
                  <a:pt x="261" y="114"/>
                </a:cubicBezTo>
                <a:cubicBezTo>
                  <a:pt x="262" y="115"/>
                  <a:pt x="263" y="117"/>
                  <a:pt x="263" y="118"/>
                </a:cubicBezTo>
                <a:close/>
                <a:moveTo>
                  <a:pt x="263" y="145"/>
                </a:moveTo>
                <a:cubicBezTo>
                  <a:pt x="262" y="146"/>
                  <a:pt x="261" y="147"/>
                  <a:pt x="259" y="147"/>
                </a:cubicBezTo>
                <a:cubicBezTo>
                  <a:pt x="225" y="137"/>
                  <a:pt x="192" y="142"/>
                  <a:pt x="176" y="152"/>
                </a:cubicBezTo>
                <a:cubicBezTo>
                  <a:pt x="176" y="152"/>
                  <a:pt x="175" y="153"/>
                  <a:pt x="175" y="153"/>
                </a:cubicBezTo>
                <a:cubicBezTo>
                  <a:pt x="174" y="153"/>
                  <a:pt x="172" y="152"/>
                  <a:pt x="172" y="151"/>
                </a:cubicBezTo>
                <a:cubicBezTo>
                  <a:pt x="171" y="150"/>
                  <a:pt x="171" y="147"/>
                  <a:pt x="173" y="146"/>
                </a:cubicBezTo>
                <a:cubicBezTo>
                  <a:pt x="192" y="134"/>
                  <a:pt x="228" y="131"/>
                  <a:pt x="261" y="140"/>
                </a:cubicBezTo>
                <a:cubicBezTo>
                  <a:pt x="262" y="141"/>
                  <a:pt x="263" y="143"/>
                  <a:pt x="263" y="1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duotone>
              <a:prstClr val="black"/>
              <a:schemeClr val="accent2">
                <a:tint val="45000"/>
                <a:satMod val="400000"/>
              </a:schemeClr>
            </a:duotone>
          </a:blip>
          <a:srcRect l="1821" t="2336" r="1040" b="2792"/>
          <a:stretch>
            <a:fillRect/>
          </a:stretch>
        </p:blipFill>
        <p:spPr>
          <a:xfrm rot="5400000">
            <a:off x="2667002" y="-2667002"/>
            <a:ext cx="6857998" cy="12192002"/>
          </a:xfrm>
          <a:prstGeom prst="rect">
            <a:avLst/>
          </a:prstGeom>
        </p:spPr>
      </p:pic>
      <p:sp>
        <p:nvSpPr>
          <p:cNvPr id="7" name="矩形 6"/>
          <p:cNvSpPr/>
          <p:nvPr/>
        </p:nvSpPr>
        <p:spPr>
          <a:xfrm>
            <a:off x="247286" y="235947"/>
            <a:ext cx="11698514" cy="6386286"/>
          </a:xfrm>
          <a:prstGeom prst="rect">
            <a:avLst/>
          </a:prstGeom>
          <a:solidFill>
            <a:schemeClr val="bg1"/>
          </a:solidFill>
          <a:ln>
            <a:solidFill>
              <a:srgbClr val="E03837"/>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08000" y="467178"/>
            <a:ext cx="86364" cy="523220"/>
          </a:xfrm>
          <a:prstGeom prst="rect">
            <a:avLst/>
          </a:pr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986970" y="467360"/>
            <a:ext cx="4941881" cy="523220"/>
            <a:chOff x="986971" y="1464035"/>
            <a:chExt cx="3848798" cy="523220"/>
          </a:xfrm>
        </p:grpSpPr>
        <p:sp>
          <p:nvSpPr>
            <p:cNvPr id="13" name="矩形: 圆角 12"/>
            <p:cNvSpPr/>
            <p:nvPr/>
          </p:nvSpPr>
          <p:spPr>
            <a:xfrm>
              <a:off x="986971" y="1464035"/>
              <a:ext cx="3657600" cy="523220"/>
            </a:xfrm>
            <a:prstGeom prst="roundRect">
              <a:avLst/>
            </a:prstGeom>
            <a:solidFill>
              <a:srgbClr val="E03837"/>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1117599" y="1545742"/>
              <a:ext cx="3718170" cy="400110"/>
            </a:xfrm>
            <a:prstGeom prst="rect">
              <a:avLst/>
            </a:prstGeom>
            <a:noFill/>
          </p:spPr>
          <p:txBody>
            <a:bodyPr wrap="square" rtlCol="0">
              <a:spAutoFit/>
            </a:bodyPr>
            <a:lstStyle/>
            <a:p>
              <a:pPr marL="285750" indent="-285750">
                <a:buFont typeface="Wingdings" panose="05000000000000000000" pitchFamily="2" charset="2"/>
                <a:buChar char="u"/>
              </a:pPr>
              <a:r>
                <a:rPr lang="zh-CN" altLang="en-US" sz="2000" b="1" spc="600" dirty="0" smtClean="0">
                  <a:solidFill>
                    <a:schemeClr val="bg1"/>
                  </a:solidFill>
                  <a:latin typeface="思源黑体 CN Light" panose="020B0300000000000000" pitchFamily="34" charset="-122"/>
                  <a:ea typeface="思源黑体 CN Light" panose="020B0300000000000000" pitchFamily="34" charset="-122"/>
                </a:rPr>
                <a:t>第四章 校外实习安全管理</a:t>
              </a:r>
              <a:endParaRPr lang="en-US" altLang="zh-CN" sz="2000" b="1" spc="600" dirty="0" smtClean="0">
                <a:solidFill>
                  <a:schemeClr val="bg1"/>
                </a:solidFill>
                <a:latin typeface="思源黑体 CN Light" panose="020B0300000000000000" pitchFamily="34" charset="-122"/>
                <a:ea typeface="思源黑体 CN Light" panose="020B0300000000000000" pitchFamily="34" charset="-122"/>
              </a:endParaRPr>
            </a:p>
          </p:txBody>
        </p:sp>
      </p:grpSp>
      <p:sp>
        <p:nvSpPr>
          <p:cNvPr id="26" name="文本框 40"/>
          <p:cNvSpPr txBox="1"/>
          <p:nvPr/>
        </p:nvSpPr>
        <p:spPr>
          <a:xfrm>
            <a:off x="894714" y="1342972"/>
            <a:ext cx="6914262" cy="5124480"/>
          </a:xfrm>
          <a:prstGeom prst="rect">
            <a:avLst/>
          </a:prstGeom>
          <a:noFill/>
        </p:spPr>
        <p:txBody>
          <a:bodyPr wrap="square" rtlCol="0">
            <a:spAutoFit/>
          </a:bodyPr>
          <a:lstStyle/>
          <a:p>
            <a:pPr marL="342900" indent="-342900">
              <a:lnSpc>
                <a:spcPct val="150000"/>
              </a:lnSpc>
              <a:spcAft>
                <a:spcPts val="1200"/>
              </a:spcAft>
              <a:buClr>
                <a:srgbClr val="E03837"/>
              </a:buClr>
              <a:buFont typeface="Wingdings" panose="05000000000000000000" pitchFamily="2" charset="2"/>
              <a:buChar char="Ø"/>
            </a:pPr>
            <a:r>
              <a:rPr lang="zh-CN" altLang="en-US" b="1" dirty="0"/>
              <a:t>第四十六条  学校组织学生到生产经营等单位实习的，应当在实习前</a:t>
            </a:r>
            <a:r>
              <a:rPr lang="zh-CN" altLang="en-US" b="1" dirty="0">
                <a:solidFill>
                  <a:srgbClr val="FF0000"/>
                </a:solidFill>
              </a:rPr>
              <a:t>对实习学生进行安全教育</a:t>
            </a:r>
            <a:r>
              <a:rPr lang="zh-CN" altLang="en-US" b="1" dirty="0" smtClean="0"/>
              <a:t>。学校</a:t>
            </a:r>
            <a:r>
              <a:rPr lang="zh-CN" altLang="en-US" b="1" dirty="0"/>
              <a:t>应当加强与实习单位的联系，根据实习计划和实习单位的具体情况，做好学生的</a:t>
            </a:r>
            <a:r>
              <a:rPr lang="zh-CN" altLang="en-US" b="1" dirty="0">
                <a:solidFill>
                  <a:srgbClr val="FF0000"/>
                </a:solidFill>
              </a:rPr>
              <a:t>实习指导、教育和管理工作</a:t>
            </a:r>
            <a:r>
              <a:rPr lang="zh-CN" altLang="en-US" b="1" dirty="0" smtClean="0">
                <a:solidFill>
                  <a:srgbClr val="FF0000"/>
                </a:solidFill>
              </a:rPr>
              <a:t>。</a:t>
            </a:r>
            <a:endParaRPr lang="en-US" altLang="zh-CN" b="1" dirty="0" smtClean="0">
              <a:solidFill>
                <a:srgbClr val="FF0000"/>
              </a:solidFill>
            </a:endParaRPr>
          </a:p>
          <a:p>
            <a:pPr marL="342900" indent="-342900">
              <a:lnSpc>
                <a:spcPct val="150000"/>
              </a:lnSpc>
              <a:spcAft>
                <a:spcPts val="1200"/>
              </a:spcAft>
              <a:buClr>
                <a:srgbClr val="E03837"/>
              </a:buClr>
              <a:buFont typeface="Wingdings" panose="05000000000000000000" pitchFamily="2" charset="2"/>
              <a:buChar char="Ø"/>
            </a:pPr>
            <a:r>
              <a:rPr lang="zh-CN" altLang="en-US" b="1" dirty="0"/>
              <a:t>第四十九条  学校和实习单位应当保障实习学生的合法权益，</a:t>
            </a:r>
            <a:r>
              <a:rPr lang="zh-CN" altLang="en-US" b="1" dirty="0">
                <a:solidFill>
                  <a:srgbClr val="FF0000"/>
                </a:solidFill>
              </a:rPr>
              <a:t>不得安排学生到影响其人身安全、身心健康的场所和岗位实习。</a:t>
            </a:r>
          </a:p>
          <a:p>
            <a:pPr marL="342900" indent="-342900">
              <a:lnSpc>
                <a:spcPct val="150000"/>
              </a:lnSpc>
              <a:spcAft>
                <a:spcPts val="1200"/>
              </a:spcAft>
              <a:buClr>
                <a:srgbClr val="E03837"/>
              </a:buClr>
              <a:buFont typeface="Wingdings" panose="05000000000000000000" pitchFamily="2" charset="2"/>
              <a:buChar char="Ø"/>
            </a:pPr>
            <a:r>
              <a:rPr lang="zh-CN" altLang="en-US" b="1" dirty="0"/>
              <a:t>第五十条  </a:t>
            </a:r>
            <a:r>
              <a:rPr lang="zh-CN" altLang="en-US" b="1" dirty="0">
                <a:solidFill>
                  <a:srgbClr val="FF0000"/>
                </a:solidFill>
              </a:rPr>
              <a:t>学校和实习单位应当根据有关规定，落实实习学生实习责任险的投保责任。</a:t>
            </a:r>
            <a:r>
              <a:rPr lang="zh-CN" altLang="en-US" b="1" dirty="0"/>
              <a:t>学生在实习期间因工作受到伤害的，按照保险合同的约定赔偿；</a:t>
            </a:r>
            <a:r>
              <a:rPr lang="zh-CN" altLang="en-US" b="1" dirty="0">
                <a:solidFill>
                  <a:srgbClr val="FF0000"/>
                </a:solidFill>
              </a:rPr>
              <a:t>没有投保实习责任险的，由学校和实习单位参照有关规定予以赔偿。</a:t>
            </a:r>
          </a:p>
          <a:p>
            <a:pPr marL="342900" indent="-342900">
              <a:lnSpc>
                <a:spcPct val="150000"/>
              </a:lnSpc>
              <a:spcAft>
                <a:spcPts val="1200"/>
              </a:spcAft>
              <a:buClr>
                <a:srgbClr val="E03837"/>
              </a:buClr>
              <a:buFont typeface="Wingdings" panose="05000000000000000000" pitchFamily="2" charset="2"/>
              <a:buChar char="Ø"/>
            </a:pPr>
            <a:endParaRPr lang="zh-CN" altLang="en-US" b="1" dirty="0">
              <a:solidFill>
                <a:srgbClr val="FF0000"/>
              </a:solidFill>
            </a:endParaRPr>
          </a:p>
        </p:txBody>
      </p:sp>
      <p:sp>
        <p:nvSpPr>
          <p:cNvPr id="14" name="矩形 13"/>
          <p:cNvSpPr/>
          <p:nvPr/>
        </p:nvSpPr>
        <p:spPr>
          <a:xfrm>
            <a:off x="275388" y="6179573"/>
            <a:ext cx="11670412" cy="431675"/>
          </a:xfrm>
          <a:custGeom>
            <a:avLst/>
            <a:gdLst>
              <a:gd name="connsiteX0" fmla="*/ 0 w 12192000"/>
              <a:gd name="connsiteY0" fmla="*/ 0 h 3619481"/>
              <a:gd name="connsiteX1" fmla="*/ 12192000 w 12192000"/>
              <a:gd name="connsiteY1" fmla="*/ 0 h 3619481"/>
              <a:gd name="connsiteX2" fmla="*/ 12192000 w 12192000"/>
              <a:gd name="connsiteY2" fmla="*/ 3619481 h 3619481"/>
              <a:gd name="connsiteX3" fmla="*/ 0 w 12192000"/>
              <a:gd name="connsiteY3" fmla="*/ 3619481 h 3619481"/>
              <a:gd name="connsiteX4" fmla="*/ 0 w 12192000"/>
              <a:gd name="connsiteY4" fmla="*/ 0 h 3619481"/>
              <a:gd name="connsiteX0-1" fmla="*/ 0 w 12192000"/>
              <a:gd name="connsiteY0-2" fmla="*/ 0 h 3619481"/>
              <a:gd name="connsiteX1-3" fmla="*/ 12192000 w 12192000"/>
              <a:gd name="connsiteY1-4" fmla="*/ 0 h 3619481"/>
              <a:gd name="connsiteX2-5" fmla="*/ 12192000 w 12192000"/>
              <a:gd name="connsiteY2-6" fmla="*/ 3619481 h 3619481"/>
              <a:gd name="connsiteX3-7" fmla="*/ 0 w 12192000"/>
              <a:gd name="connsiteY3-8" fmla="*/ 3619481 h 3619481"/>
              <a:gd name="connsiteX4-9" fmla="*/ 0 w 12192000"/>
              <a:gd name="connsiteY4-10" fmla="*/ 0 h 3619481"/>
              <a:gd name="connsiteX0-11" fmla="*/ 0 w 12192000"/>
              <a:gd name="connsiteY0-12" fmla="*/ 0 h 3619481"/>
              <a:gd name="connsiteX1-13" fmla="*/ 12192000 w 12192000"/>
              <a:gd name="connsiteY1-14" fmla="*/ 0 h 3619481"/>
              <a:gd name="connsiteX2-15" fmla="*/ 12192000 w 12192000"/>
              <a:gd name="connsiteY2-16" fmla="*/ 3619481 h 3619481"/>
              <a:gd name="connsiteX3-17" fmla="*/ 0 w 12192000"/>
              <a:gd name="connsiteY3-18" fmla="*/ 3619481 h 3619481"/>
              <a:gd name="connsiteX4-19" fmla="*/ 0 w 12192000"/>
              <a:gd name="connsiteY4-20" fmla="*/ 0 h 3619481"/>
              <a:gd name="connsiteX0-21" fmla="*/ 0 w 12192000"/>
              <a:gd name="connsiteY0-22" fmla="*/ 0 h 3619481"/>
              <a:gd name="connsiteX1-23" fmla="*/ 12192000 w 12192000"/>
              <a:gd name="connsiteY1-24" fmla="*/ 0 h 3619481"/>
              <a:gd name="connsiteX2-25" fmla="*/ 12192000 w 12192000"/>
              <a:gd name="connsiteY2-26" fmla="*/ 3619481 h 3619481"/>
              <a:gd name="connsiteX3-27" fmla="*/ 0 w 12192000"/>
              <a:gd name="connsiteY3-28" fmla="*/ 3619481 h 3619481"/>
              <a:gd name="connsiteX4-29" fmla="*/ 0 w 12192000"/>
              <a:gd name="connsiteY4-30" fmla="*/ 0 h 3619481"/>
              <a:gd name="connsiteX0-31" fmla="*/ 0 w 12192000"/>
              <a:gd name="connsiteY0-32" fmla="*/ 0 h 3619481"/>
              <a:gd name="connsiteX1-33" fmla="*/ 12192000 w 12192000"/>
              <a:gd name="connsiteY1-34" fmla="*/ 0 h 3619481"/>
              <a:gd name="connsiteX2-35" fmla="*/ 12192000 w 12192000"/>
              <a:gd name="connsiteY2-36" fmla="*/ 3619481 h 3619481"/>
              <a:gd name="connsiteX3-37" fmla="*/ 0 w 12192000"/>
              <a:gd name="connsiteY3-38" fmla="*/ 3619481 h 3619481"/>
              <a:gd name="connsiteX4-39" fmla="*/ 0 w 12192000"/>
              <a:gd name="connsiteY4-40" fmla="*/ 0 h 36194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3619481">
                <a:moveTo>
                  <a:pt x="0" y="0"/>
                </a:moveTo>
                <a:cubicBezTo>
                  <a:pt x="3959225" y="1285875"/>
                  <a:pt x="8499475" y="1685925"/>
                  <a:pt x="12192000" y="0"/>
                </a:cubicBezTo>
                <a:lnTo>
                  <a:pt x="12192000" y="3619481"/>
                </a:lnTo>
                <a:lnTo>
                  <a:pt x="0" y="3619481"/>
                </a:lnTo>
                <a:lnTo>
                  <a:pt x="0" y="0"/>
                </a:lnTo>
                <a:close/>
              </a:path>
            </a:pathLst>
          </a:cu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线形标注 2 9"/>
          <p:cNvSpPr/>
          <p:nvPr/>
        </p:nvSpPr>
        <p:spPr>
          <a:xfrm>
            <a:off x="9235059" y="1439381"/>
            <a:ext cx="1952625" cy="779944"/>
          </a:xfrm>
          <a:prstGeom prst="borderCallout2">
            <a:avLst>
              <a:gd name="adj1" fmla="val 18750"/>
              <a:gd name="adj2" fmla="val -8333"/>
              <a:gd name="adj3" fmla="val 18750"/>
              <a:gd name="adj4" fmla="val -16667"/>
              <a:gd name="adj5" fmla="val 20244"/>
              <a:gd name="adj6" fmla="val -65522"/>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b="1" dirty="0" smtClean="0">
                <a:solidFill>
                  <a:schemeClr val="tx1"/>
                </a:solidFill>
              </a:rPr>
              <a:t>单列一章，足见重视程度</a:t>
            </a:r>
            <a:endParaRPr lang="zh-CN" altLang="en-US" b="1" dirty="0">
              <a:solidFill>
                <a:schemeClr val="tx1"/>
              </a:solidFill>
            </a:endParaRPr>
          </a:p>
        </p:txBody>
      </p:sp>
      <p:sp>
        <p:nvSpPr>
          <p:cNvPr id="11" name="线形标注 2 10"/>
          <p:cNvSpPr/>
          <p:nvPr/>
        </p:nvSpPr>
        <p:spPr>
          <a:xfrm>
            <a:off x="9235059" y="2522526"/>
            <a:ext cx="1952625" cy="389972"/>
          </a:xfrm>
          <a:prstGeom prst="borderCallout2">
            <a:avLst>
              <a:gd name="adj1" fmla="val 18750"/>
              <a:gd name="adj2" fmla="val -8333"/>
              <a:gd name="adj3" fmla="val 18750"/>
              <a:gd name="adj4" fmla="val -16667"/>
              <a:gd name="adj5" fmla="val 20244"/>
              <a:gd name="adj6" fmla="val -65522"/>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b="1" dirty="0" smtClean="0">
                <a:solidFill>
                  <a:schemeClr val="tx1"/>
                </a:solidFill>
              </a:rPr>
              <a:t>学校的责任义务</a:t>
            </a:r>
            <a:endParaRPr lang="zh-CN" altLang="en-US" b="1" dirty="0">
              <a:solidFill>
                <a:schemeClr val="tx1"/>
              </a:solidFill>
            </a:endParaRPr>
          </a:p>
        </p:txBody>
      </p:sp>
      <p:sp>
        <p:nvSpPr>
          <p:cNvPr id="12" name="线形标注 2 11"/>
          <p:cNvSpPr/>
          <p:nvPr/>
        </p:nvSpPr>
        <p:spPr>
          <a:xfrm>
            <a:off x="9243822" y="4351326"/>
            <a:ext cx="1952625" cy="389972"/>
          </a:xfrm>
          <a:prstGeom prst="borderCallout2">
            <a:avLst>
              <a:gd name="adj1" fmla="val 18750"/>
              <a:gd name="adj2" fmla="val -8333"/>
              <a:gd name="adj3" fmla="val 18750"/>
              <a:gd name="adj4" fmla="val -16667"/>
              <a:gd name="adj5" fmla="val 20244"/>
              <a:gd name="adj6" fmla="val -65522"/>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b="1" dirty="0" smtClean="0">
                <a:solidFill>
                  <a:schemeClr val="tx1"/>
                </a:solidFill>
              </a:rPr>
              <a:t>落实实习责任险</a:t>
            </a:r>
            <a:endParaRPr lang="zh-CN" altLang="en-US"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C:\Users\hp-np\Pictures\562.jpg562"/>
          <p:cNvPicPr>
            <a:picLocks noChangeAspect="1"/>
          </p:cNvPicPr>
          <p:nvPr/>
        </p:nvPicPr>
        <p:blipFill rotWithShape="1">
          <a:blip r:embed="rId2"/>
          <a:srcRect/>
          <a:stretch>
            <a:fillRect/>
          </a:stretch>
        </p:blipFill>
        <p:spPr>
          <a:xfrm>
            <a:off x="-635" y="0"/>
            <a:ext cx="12207875" cy="6858000"/>
          </a:xfrm>
          <a:prstGeom prst="rect">
            <a:avLst/>
          </a:prstGeom>
        </p:spPr>
      </p:pic>
      <p:sp>
        <p:nvSpPr>
          <p:cNvPr id="2" name="矩形 1"/>
          <p:cNvSpPr/>
          <p:nvPr/>
        </p:nvSpPr>
        <p:spPr>
          <a:xfrm>
            <a:off x="15240" y="25400"/>
            <a:ext cx="12192000" cy="6992620"/>
          </a:xfrm>
          <a:prstGeom prst="rect">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5588000" y="1727200"/>
            <a:ext cx="1030605" cy="1030605"/>
          </a:xfrm>
          <a:prstGeom prst="ellipse">
            <a:avLst/>
          </a:prstGeom>
          <a:solidFill>
            <a:srgbClr val="E0383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3368040" y="2757805"/>
            <a:ext cx="5455285" cy="1887312"/>
          </a:xfrm>
          <a:prstGeom prst="rect">
            <a:avLst/>
          </a:prstGeom>
          <a:noFill/>
        </p:spPr>
        <p:txBody>
          <a:bodyPr wrap="square" rtlCol="0">
            <a:spAutoFit/>
          </a:bodyPr>
          <a:lstStyle/>
          <a:p>
            <a:pPr algn="ctr">
              <a:lnSpc>
                <a:spcPct val="150000"/>
              </a:lnSpc>
            </a:pPr>
            <a:r>
              <a:rPr lang="zh-CN" altLang="en-US" sz="3600" b="1" dirty="0" smtClean="0">
                <a:solidFill>
                  <a:srgbClr val="E03837"/>
                </a:solidFill>
                <a:latin typeface="思源黑体 CN Regular" panose="020B0500000000000000" pitchFamily="34" charset="-122"/>
                <a:ea typeface="思源黑体 CN Regular" panose="020B0500000000000000" pitchFamily="34" charset="-122"/>
              </a:rPr>
              <a:t>第五章</a:t>
            </a:r>
            <a:endParaRPr lang="en-US" altLang="zh-CN" sz="3600" b="1" dirty="0" smtClean="0">
              <a:solidFill>
                <a:srgbClr val="E03837"/>
              </a:solidFill>
              <a:latin typeface="思源黑体 CN Regular" panose="020B0500000000000000" pitchFamily="34" charset="-122"/>
              <a:ea typeface="思源黑体 CN Regular" panose="020B0500000000000000" pitchFamily="34" charset="-122"/>
            </a:endParaRPr>
          </a:p>
          <a:p>
            <a:pPr algn="ctr">
              <a:lnSpc>
                <a:spcPct val="150000"/>
              </a:lnSpc>
            </a:pPr>
            <a:r>
              <a:rPr lang="zh-CN" altLang="en-US" sz="4800" b="1" dirty="0" smtClean="0">
                <a:solidFill>
                  <a:schemeClr val="tx1">
                    <a:lumMod val="75000"/>
                    <a:lumOff val="25000"/>
                  </a:schemeClr>
                </a:solidFill>
                <a:latin typeface="思源黑体 CN Regular" panose="020B0500000000000000" pitchFamily="34" charset="-122"/>
                <a:ea typeface="思源黑体 CN Regular" panose="020B0500000000000000" pitchFamily="34" charset="-122"/>
              </a:rPr>
              <a:t>安全教育</a:t>
            </a:r>
            <a:r>
              <a:rPr lang="zh-CN" altLang="en-US" sz="4800" b="1" dirty="0">
                <a:solidFill>
                  <a:schemeClr val="tx1">
                    <a:lumMod val="75000"/>
                    <a:lumOff val="25000"/>
                  </a:schemeClr>
                </a:solidFill>
                <a:latin typeface="思源黑体 CN Regular" panose="020B0500000000000000" pitchFamily="34" charset="-122"/>
                <a:ea typeface="思源黑体 CN Regular" panose="020B0500000000000000" pitchFamily="34" charset="-122"/>
              </a:rPr>
              <a:t>与培训</a:t>
            </a:r>
          </a:p>
        </p:txBody>
      </p:sp>
      <p:sp>
        <p:nvSpPr>
          <p:cNvPr id="40" name="矩形 39"/>
          <p:cNvSpPr/>
          <p:nvPr/>
        </p:nvSpPr>
        <p:spPr>
          <a:xfrm>
            <a:off x="0" y="291465"/>
            <a:ext cx="12206605" cy="445135"/>
          </a:xfrm>
          <a:prstGeom prst="rect">
            <a:avLst/>
          </a:prstGeom>
          <a:solidFill>
            <a:srgbClr val="E0383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99"/>
          <p:cNvSpPr>
            <a:spLocks noEditPoints="1"/>
          </p:cNvSpPr>
          <p:nvPr/>
        </p:nvSpPr>
        <p:spPr bwMode="auto">
          <a:xfrm>
            <a:off x="5823942" y="2052184"/>
            <a:ext cx="558625" cy="379458"/>
          </a:xfrm>
          <a:custGeom>
            <a:avLst/>
            <a:gdLst>
              <a:gd name="T0" fmla="*/ 225 w 302"/>
              <a:gd name="T1" fmla="*/ 0 h 205"/>
              <a:gd name="T2" fmla="*/ 81 w 302"/>
              <a:gd name="T3" fmla="*/ 0 h 205"/>
              <a:gd name="T4" fmla="*/ 0 w 302"/>
              <a:gd name="T5" fmla="*/ 25 h 205"/>
              <a:gd name="T6" fmla="*/ 12 w 302"/>
              <a:gd name="T7" fmla="*/ 205 h 205"/>
              <a:gd name="T8" fmla="*/ 291 w 302"/>
              <a:gd name="T9" fmla="*/ 205 h 205"/>
              <a:gd name="T10" fmla="*/ 302 w 302"/>
              <a:gd name="T11" fmla="*/ 25 h 205"/>
              <a:gd name="T12" fmla="*/ 146 w 302"/>
              <a:gd name="T13" fmla="*/ 188 h 205"/>
              <a:gd name="T14" fmla="*/ 20 w 302"/>
              <a:gd name="T15" fmla="*/ 182 h 205"/>
              <a:gd name="T16" fmla="*/ 81 w 302"/>
              <a:gd name="T17" fmla="*/ 10 h 205"/>
              <a:gd name="T18" fmla="*/ 146 w 302"/>
              <a:gd name="T19" fmla="*/ 188 h 205"/>
              <a:gd name="T20" fmla="*/ 221 w 302"/>
              <a:gd name="T21" fmla="*/ 171 h 205"/>
              <a:gd name="T22" fmla="*/ 155 w 302"/>
              <a:gd name="T23" fmla="*/ 29 h 205"/>
              <a:gd name="T24" fmla="*/ 282 w 302"/>
              <a:gd name="T25" fmla="*/ 22 h 205"/>
              <a:gd name="T26" fmla="*/ 39 w 302"/>
              <a:gd name="T27" fmla="*/ 41 h 205"/>
              <a:gd name="T28" fmla="*/ 128 w 302"/>
              <a:gd name="T29" fmla="*/ 43 h 205"/>
              <a:gd name="T30" fmla="*/ 127 w 302"/>
              <a:gd name="T31" fmla="*/ 49 h 205"/>
              <a:gd name="T32" fmla="*/ 44 w 302"/>
              <a:gd name="T33" fmla="*/ 43 h 205"/>
              <a:gd name="T34" fmla="*/ 39 w 302"/>
              <a:gd name="T35" fmla="*/ 67 h 205"/>
              <a:gd name="T36" fmla="*/ 128 w 302"/>
              <a:gd name="T37" fmla="*/ 68 h 205"/>
              <a:gd name="T38" fmla="*/ 127 w 302"/>
              <a:gd name="T39" fmla="*/ 74 h 205"/>
              <a:gd name="T40" fmla="*/ 43 w 302"/>
              <a:gd name="T41" fmla="*/ 69 h 205"/>
              <a:gd name="T42" fmla="*/ 39 w 302"/>
              <a:gd name="T43" fmla="*/ 93 h 205"/>
              <a:gd name="T44" fmla="*/ 129 w 302"/>
              <a:gd name="T45" fmla="*/ 94 h 205"/>
              <a:gd name="T46" fmla="*/ 127 w 302"/>
              <a:gd name="T47" fmla="*/ 100 h 205"/>
              <a:gd name="T48" fmla="*/ 43 w 302"/>
              <a:gd name="T49" fmla="*/ 95 h 205"/>
              <a:gd name="T50" fmla="*/ 130 w 302"/>
              <a:gd name="T51" fmla="*/ 125 h 205"/>
              <a:gd name="T52" fmla="*/ 126 w 302"/>
              <a:gd name="T53" fmla="*/ 126 h 205"/>
              <a:gd name="T54" fmla="*/ 39 w 302"/>
              <a:gd name="T55" fmla="*/ 119 h 205"/>
              <a:gd name="T56" fmla="*/ 129 w 302"/>
              <a:gd name="T57" fmla="*/ 120 h 205"/>
              <a:gd name="T58" fmla="*/ 130 w 302"/>
              <a:gd name="T59" fmla="*/ 151 h 205"/>
              <a:gd name="T60" fmla="*/ 126 w 302"/>
              <a:gd name="T61" fmla="*/ 152 h 205"/>
              <a:gd name="T62" fmla="*/ 39 w 302"/>
              <a:gd name="T63" fmla="*/ 146 h 205"/>
              <a:gd name="T64" fmla="*/ 129 w 302"/>
              <a:gd name="T65" fmla="*/ 146 h 205"/>
              <a:gd name="T66" fmla="*/ 260 w 302"/>
              <a:gd name="T67" fmla="*/ 37 h 205"/>
              <a:gd name="T68" fmla="*/ 259 w 302"/>
              <a:gd name="T69" fmla="*/ 43 h 205"/>
              <a:gd name="T70" fmla="*/ 174 w 302"/>
              <a:gd name="T71" fmla="*/ 49 h 205"/>
              <a:gd name="T72" fmla="*/ 173 w 302"/>
              <a:gd name="T73" fmla="*/ 43 h 205"/>
              <a:gd name="T74" fmla="*/ 263 w 302"/>
              <a:gd name="T75" fmla="*/ 67 h 205"/>
              <a:gd name="T76" fmla="*/ 176 w 302"/>
              <a:gd name="T77" fmla="*/ 74 h 205"/>
              <a:gd name="T78" fmla="*/ 172 w 302"/>
              <a:gd name="T79" fmla="*/ 73 h 205"/>
              <a:gd name="T80" fmla="*/ 261 w 302"/>
              <a:gd name="T81" fmla="*/ 63 h 205"/>
              <a:gd name="T82" fmla="*/ 263 w 302"/>
              <a:gd name="T83" fmla="*/ 93 h 205"/>
              <a:gd name="T84" fmla="*/ 176 w 302"/>
              <a:gd name="T85" fmla="*/ 100 h 205"/>
              <a:gd name="T86" fmla="*/ 172 w 302"/>
              <a:gd name="T87" fmla="*/ 99 h 205"/>
              <a:gd name="T88" fmla="*/ 261 w 302"/>
              <a:gd name="T89" fmla="*/ 89 h 205"/>
              <a:gd name="T90" fmla="*/ 263 w 302"/>
              <a:gd name="T91" fmla="*/ 118 h 205"/>
              <a:gd name="T92" fmla="*/ 176 w 302"/>
              <a:gd name="T93" fmla="*/ 126 h 205"/>
              <a:gd name="T94" fmla="*/ 172 w 302"/>
              <a:gd name="T95" fmla="*/ 125 h 205"/>
              <a:gd name="T96" fmla="*/ 261 w 302"/>
              <a:gd name="T97" fmla="*/ 114 h 205"/>
              <a:gd name="T98" fmla="*/ 263 w 302"/>
              <a:gd name="T99" fmla="*/ 145 h 205"/>
              <a:gd name="T100" fmla="*/ 176 w 302"/>
              <a:gd name="T101" fmla="*/ 152 h 205"/>
              <a:gd name="T102" fmla="*/ 172 w 302"/>
              <a:gd name="T103" fmla="*/ 151 h 205"/>
              <a:gd name="T104" fmla="*/ 261 w 302"/>
              <a:gd name="T105" fmla="*/ 14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2" h="205">
                <a:moveTo>
                  <a:pt x="300" y="21"/>
                </a:moveTo>
                <a:cubicBezTo>
                  <a:pt x="284" y="8"/>
                  <a:pt x="256" y="0"/>
                  <a:pt x="225" y="0"/>
                </a:cubicBezTo>
                <a:cubicBezTo>
                  <a:pt x="195" y="0"/>
                  <a:pt x="168" y="7"/>
                  <a:pt x="151" y="19"/>
                </a:cubicBezTo>
                <a:cubicBezTo>
                  <a:pt x="138" y="7"/>
                  <a:pt x="112" y="0"/>
                  <a:pt x="81" y="0"/>
                </a:cubicBezTo>
                <a:cubicBezTo>
                  <a:pt x="48" y="0"/>
                  <a:pt x="18" y="8"/>
                  <a:pt x="2" y="21"/>
                </a:cubicBezTo>
                <a:cubicBezTo>
                  <a:pt x="1" y="22"/>
                  <a:pt x="0" y="23"/>
                  <a:pt x="0" y="25"/>
                </a:cubicBezTo>
                <a:cubicBezTo>
                  <a:pt x="0" y="197"/>
                  <a:pt x="0" y="197"/>
                  <a:pt x="0" y="197"/>
                </a:cubicBezTo>
                <a:cubicBezTo>
                  <a:pt x="0" y="200"/>
                  <a:pt x="5" y="205"/>
                  <a:pt x="12" y="205"/>
                </a:cubicBezTo>
                <a:cubicBezTo>
                  <a:pt x="150" y="205"/>
                  <a:pt x="150" y="205"/>
                  <a:pt x="150" y="205"/>
                </a:cubicBezTo>
                <a:cubicBezTo>
                  <a:pt x="151" y="205"/>
                  <a:pt x="291" y="205"/>
                  <a:pt x="291" y="205"/>
                </a:cubicBezTo>
                <a:cubicBezTo>
                  <a:pt x="295" y="205"/>
                  <a:pt x="302" y="202"/>
                  <a:pt x="302" y="197"/>
                </a:cubicBezTo>
                <a:cubicBezTo>
                  <a:pt x="302" y="25"/>
                  <a:pt x="302" y="25"/>
                  <a:pt x="302" y="25"/>
                </a:cubicBezTo>
                <a:cubicBezTo>
                  <a:pt x="302" y="23"/>
                  <a:pt x="301" y="22"/>
                  <a:pt x="300" y="21"/>
                </a:cubicBezTo>
                <a:close/>
                <a:moveTo>
                  <a:pt x="146" y="188"/>
                </a:moveTo>
                <a:cubicBezTo>
                  <a:pt x="132" y="176"/>
                  <a:pt x="109" y="169"/>
                  <a:pt x="80" y="169"/>
                </a:cubicBezTo>
                <a:cubicBezTo>
                  <a:pt x="58" y="169"/>
                  <a:pt x="36" y="174"/>
                  <a:pt x="20" y="182"/>
                </a:cubicBezTo>
                <a:cubicBezTo>
                  <a:pt x="20" y="22"/>
                  <a:pt x="20" y="22"/>
                  <a:pt x="20" y="22"/>
                </a:cubicBezTo>
                <a:cubicBezTo>
                  <a:pt x="20" y="22"/>
                  <a:pt x="41" y="10"/>
                  <a:pt x="81" y="10"/>
                </a:cubicBezTo>
                <a:cubicBezTo>
                  <a:pt x="128" y="10"/>
                  <a:pt x="146" y="27"/>
                  <a:pt x="146" y="29"/>
                </a:cubicBezTo>
                <a:cubicBezTo>
                  <a:pt x="146" y="32"/>
                  <a:pt x="146" y="188"/>
                  <a:pt x="146" y="188"/>
                </a:cubicBezTo>
                <a:close/>
                <a:moveTo>
                  <a:pt x="282" y="182"/>
                </a:moveTo>
                <a:cubicBezTo>
                  <a:pt x="265" y="175"/>
                  <a:pt x="242" y="171"/>
                  <a:pt x="221" y="171"/>
                </a:cubicBezTo>
                <a:cubicBezTo>
                  <a:pt x="192" y="171"/>
                  <a:pt x="168" y="177"/>
                  <a:pt x="155" y="188"/>
                </a:cubicBezTo>
                <a:cubicBezTo>
                  <a:pt x="155" y="29"/>
                  <a:pt x="155" y="29"/>
                  <a:pt x="155" y="29"/>
                </a:cubicBezTo>
                <a:cubicBezTo>
                  <a:pt x="155" y="29"/>
                  <a:pt x="176" y="10"/>
                  <a:pt x="225" y="10"/>
                </a:cubicBezTo>
                <a:cubicBezTo>
                  <a:pt x="262" y="10"/>
                  <a:pt x="282" y="22"/>
                  <a:pt x="282" y="22"/>
                </a:cubicBezTo>
                <a:lnTo>
                  <a:pt x="282" y="182"/>
                </a:lnTo>
                <a:close/>
                <a:moveTo>
                  <a:pt x="39" y="41"/>
                </a:moveTo>
                <a:cubicBezTo>
                  <a:pt x="39" y="39"/>
                  <a:pt x="40" y="37"/>
                  <a:pt x="42" y="37"/>
                </a:cubicBezTo>
                <a:cubicBezTo>
                  <a:pt x="74" y="28"/>
                  <a:pt x="109" y="30"/>
                  <a:pt x="128" y="43"/>
                </a:cubicBezTo>
                <a:cubicBezTo>
                  <a:pt x="130" y="44"/>
                  <a:pt x="130" y="46"/>
                  <a:pt x="129" y="47"/>
                </a:cubicBezTo>
                <a:cubicBezTo>
                  <a:pt x="129" y="48"/>
                  <a:pt x="128" y="49"/>
                  <a:pt x="127" y="49"/>
                </a:cubicBezTo>
                <a:cubicBezTo>
                  <a:pt x="126" y="49"/>
                  <a:pt x="125" y="49"/>
                  <a:pt x="125" y="48"/>
                </a:cubicBezTo>
                <a:cubicBezTo>
                  <a:pt x="110" y="39"/>
                  <a:pt x="79" y="33"/>
                  <a:pt x="44" y="43"/>
                </a:cubicBezTo>
                <a:cubicBezTo>
                  <a:pt x="42" y="43"/>
                  <a:pt x="40" y="42"/>
                  <a:pt x="39" y="41"/>
                </a:cubicBezTo>
                <a:close/>
                <a:moveTo>
                  <a:pt x="39" y="67"/>
                </a:moveTo>
                <a:cubicBezTo>
                  <a:pt x="39" y="65"/>
                  <a:pt x="40" y="63"/>
                  <a:pt x="42" y="63"/>
                </a:cubicBezTo>
                <a:cubicBezTo>
                  <a:pt x="74" y="54"/>
                  <a:pt x="110" y="56"/>
                  <a:pt x="128" y="68"/>
                </a:cubicBezTo>
                <a:cubicBezTo>
                  <a:pt x="130" y="69"/>
                  <a:pt x="130" y="71"/>
                  <a:pt x="129" y="73"/>
                </a:cubicBezTo>
                <a:cubicBezTo>
                  <a:pt x="129" y="74"/>
                  <a:pt x="128" y="74"/>
                  <a:pt x="127" y="74"/>
                </a:cubicBezTo>
                <a:cubicBezTo>
                  <a:pt x="126" y="74"/>
                  <a:pt x="125" y="74"/>
                  <a:pt x="125" y="74"/>
                </a:cubicBezTo>
                <a:cubicBezTo>
                  <a:pt x="111" y="65"/>
                  <a:pt x="79" y="59"/>
                  <a:pt x="43" y="69"/>
                </a:cubicBezTo>
                <a:cubicBezTo>
                  <a:pt x="42" y="70"/>
                  <a:pt x="40" y="69"/>
                  <a:pt x="39" y="67"/>
                </a:cubicBezTo>
                <a:close/>
                <a:moveTo>
                  <a:pt x="39" y="93"/>
                </a:moveTo>
                <a:cubicBezTo>
                  <a:pt x="39" y="91"/>
                  <a:pt x="40" y="89"/>
                  <a:pt x="42" y="88"/>
                </a:cubicBezTo>
                <a:cubicBezTo>
                  <a:pt x="74" y="79"/>
                  <a:pt x="110" y="82"/>
                  <a:pt x="129" y="94"/>
                </a:cubicBezTo>
                <a:cubicBezTo>
                  <a:pt x="130" y="95"/>
                  <a:pt x="131" y="97"/>
                  <a:pt x="130" y="99"/>
                </a:cubicBezTo>
                <a:cubicBezTo>
                  <a:pt x="129" y="100"/>
                  <a:pt x="128" y="100"/>
                  <a:pt x="127" y="100"/>
                </a:cubicBezTo>
                <a:cubicBezTo>
                  <a:pt x="126" y="100"/>
                  <a:pt x="126" y="100"/>
                  <a:pt x="125" y="100"/>
                </a:cubicBezTo>
                <a:cubicBezTo>
                  <a:pt x="111" y="90"/>
                  <a:pt x="79" y="85"/>
                  <a:pt x="43" y="95"/>
                </a:cubicBezTo>
                <a:cubicBezTo>
                  <a:pt x="42" y="95"/>
                  <a:pt x="40" y="94"/>
                  <a:pt x="39" y="93"/>
                </a:cubicBezTo>
                <a:close/>
                <a:moveTo>
                  <a:pt x="130" y="125"/>
                </a:moveTo>
                <a:cubicBezTo>
                  <a:pt x="130" y="126"/>
                  <a:pt x="129" y="126"/>
                  <a:pt x="128" y="126"/>
                </a:cubicBezTo>
                <a:cubicBezTo>
                  <a:pt x="127" y="126"/>
                  <a:pt x="126" y="126"/>
                  <a:pt x="126" y="126"/>
                </a:cubicBezTo>
                <a:cubicBezTo>
                  <a:pt x="108" y="114"/>
                  <a:pt x="76" y="112"/>
                  <a:pt x="43" y="121"/>
                </a:cubicBezTo>
                <a:cubicBezTo>
                  <a:pt x="42" y="122"/>
                  <a:pt x="40" y="121"/>
                  <a:pt x="39" y="119"/>
                </a:cubicBezTo>
                <a:cubicBezTo>
                  <a:pt x="39" y="117"/>
                  <a:pt x="40" y="115"/>
                  <a:pt x="42" y="115"/>
                </a:cubicBezTo>
                <a:cubicBezTo>
                  <a:pt x="77" y="105"/>
                  <a:pt x="109" y="107"/>
                  <a:pt x="129" y="120"/>
                </a:cubicBezTo>
                <a:cubicBezTo>
                  <a:pt x="131" y="121"/>
                  <a:pt x="131" y="123"/>
                  <a:pt x="130" y="125"/>
                </a:cubicBezTo>
                <a:close/>
                <a:moveTo>
                  <a:pt x="130" y="151"/>
                </a:moveTo>
                <a:cubicBezTo>
                  <a:pt x="130" y="152"/>
                  <a:pt x="129" y="152"/>
                  <a:pt x="128" y="152"/>
                </a:cubicBezTo>
                <a:cubicBezTo>
                  <a:pt x="127" y="152"/>
                  <a:pt x="126" y="152"/>
                  <a:pt x="126" y="152"/>
                </a:cubicBezTo>
                <a:cubicBezTo>
                  <a:pt x="109" y="141"/>
                  <a:pt x="71" y="137"/>
                  <a:pt x="44" y="148"/>
                </a:cubicBezTo>
                <a:cubicBezTo>
                  <a:pt x="42" y="148"/>
                  <a:pt x="40" y="148"/>
                  <a:pt x="39" y="146"/>
                </a:cubicBezTo>
                <a:cubicBezTo>
                  <a:pt x="39" y="144"/>
                  <a:pt x="40" y="142"/>
                  <a:pt x="41" y="142"/>
                </a:cubicBezTo>
                <a:cubicBezTo>
                  <a:pt x="71" y="130"/>
                  <a:pt x="111" y="134"/>
                  <a:pt x="129" y="146"/>
                </a:cubicBezTo>
                <a:cubicBezTo>
                  <a:pt x="131" y="147"/>
                  <a:pt x="131" y="149"/>
                  <a:pt x="130" y="151"/>
                </a:cubicBezTo>
                <a:close/>
                <a:moveTo>
                  <a:pt x="260" y="37"/>
                </a:moveTo>
                <a:cubicBezTo>
                  <a:pt x="262" y="37"/>
                  <a:pt x="263" y="39"/>
                  <a:pt x="263" y="41"/>
                </a:cubicBezTo>
                <a:cubicBezTo>
                  <a:pt x="262" y="42"/>
                  <a:pt x="260" y="43"/>
                  <a:pt x="259" y="43"/>
                </a:cubicBezTo>
                <a:cubicBezTo>
                  <a:pt x="225" y="33"/>
                  <a:pt x="191" y="38"/>
                  <a:pt x="176" y="48"/>
                </a:cubicBezTo>
                <a:cubicBezTo>
                  <a:pt x="176" y="49"/>
                  <a:pt x="175" y="49"/>
                  <a:pt x="174" y="49"/>
                </a:cubicBezTo>
                <a:cubicBezTo>
                  <a:pt x="173" y="49"/>
                  <a:pt x="172" y="48"/>
                  <a:pt x="172" y="47"/>
                </a:cubicBezTo>
                <a:cubicBezTo>
                  <a:pt x="171" y="46"/>
                  <a:pt x="171" y="44"/>
                  <a:pt x="173" y="43"/>
                </a:cubicBezTo>
                <a:cubicBezTo>
                  <a:pt x="192" y="30"/>
                  <a:pt x="228" y="27"/>
                  <a:pt x="260" y="37"/>
                </a:cubicBezTo>
                <a:close/>
                <a:moveTo>
                  <a:pt x="263" y="67"/>
                </a:moveTo>
                <a:cubicBezTo>
                  <a:pt x="262" y="69"/>
                  <a:pt x="261" y="70"/>
                  <a:pt x="259" y="69"/>
                </a:cubicBezTo>
                <a:cubicBezTo>
                  <a:pt x="225" y="60"/>
                  <a:pt x="191" y="64"/>
                  <a:pt x="176" y="74"/>
                </a:cubicBezTo>
                <a:cubicBezTo>
                  <a:pt x="176" y="75"/>
                  <a:pt x="175" y="75"/>
                  <a:pt x="175" y="75"/>
                </a:cubicBezTo>
                <a:cubicBezTo>
                  <a:pt x="173" y="75"/>
                  <a:pt x="172" y="74"/>
                  <a:pt x="172" y="73"/>
                </a:cubicBezTo>
                <a:cubicBezTo>
                  <a:pt x="171" y="72"/>
                  <a:pt x="171" y="70"/>
                  <a:pt x="173" y="69"/>
                </a:cubicBezTo>
                <a:cubicBezTo>
                  <a:pt x="192" y="56"/>
                  <a:pt x="228" y="54"/>
                  <a:pt x="261" y="63"/>
                </a:cubicBezTo>
                <a:cubicBezTo>
                  <a:pt x="262" y="63"/>
                  <a:pt x="263" y="65"/>
                  <a:pt x="263" y="67"/>
                </a:cubicBezTo>
                <a:close/>
                <a:moveTo>
                  <a:pt x="263" y="93"/>
                </a:moveTo>
                <a:cubicBezTo>
                  <a:pt x="262" y="95"/>
                  <a:pt x="261" y="96"/>
                  <a:pt x="259" y="95"/>
                </a:cubicBezTo>
                <a:cubicBezTo>
                  <a:pt x="225" y="86"/>
                  <a:pt x="192" y="91"/>
                  <a:pt x="176" y="100"/>
                </a:cubicBezTo>
                <a:cubicBezTo>
                  <a:pt x="176" y="101"/>
                  <a:pt x="175" y="101"/>
                  <a:pt x="175" y="101"/>
                </a:cubicBezTo>
                <a:cubicBezTo>
                  <a:pt x="173" y="101"/>
                  <a:pt x="172" y="100"/>
                  <a:pt x="172" y="99"/>
                </a:cubicBezTo>
                <a:cubicBezTo>
                  <a:pt x="171" y="98"/>
                  <a:pt x="171" y="96"/>
                  <a:pt x="173" y="95"/>
                </a:cubicBezTo>
                <a:cubicBezTo>
                  <a:pt x="192" y="82"/>
                  <a:pt x="228" y="80"/>
                  <a:pt x="261" y="89"/>
                </a:cubicBezTo>
                <a:cubicBezTo>
                  <a:pt x="262" y="89"/>
                  <a:pt x="263" y="91"/>
                  <a:pt x="263" y="93"/>
                </a:cubicBezTo>
                <a:close/>
                <a:moveTo>
                  <a:pt x="263" y="118"/>
                </a:moveTo>
                <a:cubicBezTo>
                  <a:pt x="262" y="120"/>
                  <a:pt x="261" y="121"/>
                  <a:pt x="259" y="121"/>
                </a:cubicBezTo>
                <a:cubicBezTo>
                  <a:pt x="228" y="112"/>
                  <a:pt x="191" y="116"/>
                  <a:pt x="176" y="126"/>
                </a:cubicBezTo>
                <a:cubicBezTo>
                  <a:pt x="176" y="126"/>
                  <a:pt x="175" y="127"/>
                  <a:pt x="175" y="127"/>
                </a:cubicBezTo>
                <a:cubicBezTo>
                  <a:pt x="173" y="127"/>
                  <a:pt x="172" y="126"/>
                  <a:pt x="172" y="125"/>
                </a:cubicBezTo>
                <a:cubicBezTo>
                  <a:pt x="171" y="123"/>
                  <a:pt x="171" y="121"/>
                  <a:pt x="173" y="120"/>
                </a:cubicBezTo>
                <a:cubicBezTo>
                  <a:pt x="189" y="110"/>
                  <a:pt x="227" y="105"/>
                  <a:pt x="261" y="114"/>
                </a:cubicBezTo>
                <a:cubicBezTo>
                  <a:pt x="262" y="115"/>
                  <a:pt x="263" y="117"/>
                  <a:pt x="263" y="118"/>
                </a:cubicBezTo>
                <a:close/>
                <a:moveTo>
                  <a:pt x="263" y="145"/>
                </a:moveTo>
                <a:cubicBezTo>
                  <a:pt x="262" y="146"/>
                  <a:pt x="261" y="147"/>
                  <a:pt x="259" y="147"/>
                </a:cubicBezTo>
                <a:cubicBezTo>
                  <a:pt x="225" y="137"/>
                  <a:pt x="192" y="142"/>
                  <a:pt x="176" y="152"/>
                </a:cubicBezTo>
                <a:cubicBezTo>
                  <a:pt x="176" y="152"/>
                  <a:pt x="175" y="153"/>
                  <a:pt x="175" y="153"/>
                </a:cubicBezTo>
                <a:cubicBezTo>
                  <a:pt x="174" y="153"/>
                  <a:pt x="172" y="152"/>
                  <a:pt x="172" y="151"/>
                </a:cubicBezTo>
                <a:cubicBezTo>
                  <a:pt x="171" y="150"/>
                  <a:pt x="171" y="147"/>
                  <a:pt x="173" y="146"/>
                </a:cubicBezTo>
                <a:cubicBezTo>
                  <a:pt x="192" y="134"/>
                  <a:pt x="228" y="131"/>
                  <a:pt x="261" y="140"/>
                </a:cubicBezTo>
                <a:cubicBezTo>
                  <a:pt x="262" y="141"/>
                  <a:pt x="263" y="143"/>
                  <a:pt x="263" y="1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duotone>
              <a:prstClr val="black"/>
              <a:schemeClr val="accent2">
                <a:tint val="45000"/>
                <a:satMod val="400000"/>
              </a:schemeClr>
            </a:duotone>
          </a:blip>
          <a:srcRect l="1821" t="2336" r="1040" b="2792"/>
          <a:stretch>
            <a:fillRect/>
          </a:stretch>
        </p:blipFill>
        <p:spPr>
          <a:xfrm rot="5400000">
            <a:off x="2667002" y="-2667002"/>
            <a:ext cx="6857998" cy="12192002"/>
          </a:xfrm>
          <a:prstGeom prst="rect">
            <a:avLst/>
          </a:prstGeom>
        </p:spPr>
      </p:pic>
      <p:sp>
        <p:nvSpPr>
          <p:cNvPr id="7" name="矩形 6"/>
          <p:cNvSpPr/>
          <p:nvPr/>
        </p:nvSpPr>
        <p:spPr>
          <a:xfrm>
            <a:off x="247286" y="235947"/>
            <a:ext cx="11698514" cy="6386286"/>
          </a:xfrm>
          <a:prstGeom prst="rect">
            <a:avLst/>
          </a:prstGeom>
          <a:solidFill>
            <a:schemeClr val="bg1"/>
          </a:solidFill>
          <a:ln>
            <a:solidFill>
              <a:srgbClr val="E03837"/>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330402" y="1791644"/>
            <a:ext cx="501265" cy="495060"/>
          </a:xfrm>
          <a:prstGeom prst="ellipse">
            <a:avLst/>
          </a:prstGeom>
          <a:solidFill>
            <a:srgbClr val="E0383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48"/>
          <p:cNvSpPr txBox="1"/>
          <p:nvPr/>
        </p:nvSpPr>
        <p:spPr>
          <a:xfrm>
            <a:off x="2021142" y="1791644"/>
            <a:ext cx="2774950" cy="523220"/>
          </a:xfrm>
          <a:prstGeom prst="rect">
            <a:avLst/>
          </a:prstGeom>
          <a:noFill/>
        </p:spPr>
        <p:txBody>
          <a:bodyPr wrap="square" rtlCol="0">
            <a:spAutoFit/>
          </a:bodyPr>
          <a:lstStyle/>
          <a:p>
            <a:pPr lvl="0"/>
            <a:r>
              <a:rPr lang="zh-CN" altLang="en-US" sz="2800" b="1" dirty="0">
                <a:solidFill>
                  <a:schemeClr val="tx1">
                    <a:lumMod val="75000"/>
                    <a:lumOff val="25000"/>
                  </a:schemeClr>
                </a:solidFill>
                <a:latin typeface="思源黑体 CN Regular" panose="020B0500000000000000" pitchFamily="34" charset="-122"/>
                <a:ea typeface="思源黑体 CN Regular" panose="020B0500000000000000" pitchFamily="34" charset="-122"/>
                <a:sym typeface="+mn-ea"/>
              </a:rPr>
              <a:t>总则</a:t>
            </a:r>
          </a:p>
        </p:txBody>
      </p:sp>
      <p:sp>
        <p:nvSpPr>
          <p:cNvPr id="9" name="椭圆 8"/>
          <p:cNvSpPr/>
          <p:nvPr/>
        </p:nvSpPr>
        <p:spPr>
          <a:xfrm>
            <a:off x="1321610" y="2641464"/>
            <a:ext cx="501265" cy="495060"/>
          </a:xfrm>
          <a:prstGeom prst="ellipse">
            <a:avLst/>
          </a:prstGeom>
          <a:solidFill>
            <a:srgbClr val="E0383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55"/>
          <p:cNvSpPr txBox="1"/>
          <p:nvPr/>
        </p:nvSpPr>
        <p:spPr>
          <a:xfrm>
            <a:off x="2021142" y="2637577"/>
            <a:ext cx="2774315" cy="523220"/>
          </a:xfrm>
          <a:prstGeom prst="rect">
            <a:avLst/>
          </a:prstGeom>
          <a:noFill/>
        </p:spPr>
        <p:txBody>
          <a:bodyPr wrap="square" rtlCol="0">
            <a:spAutoFit/>
          </a:bodyPr>
          <a:lstStyle/>
          <a:p>
            <a:pPr lvl="0"/>
            <a:r>
              <a:rPr lang="zh-CN" altLang="en-US" sz="2800" b="1" dirty="0">
                <a:solidFill>
                  <a:schemeClr val="tx1">
                    <a:lumMod val="75000"/>
                    <a:lumOff val="25000"/>
                  </a:schemeClr>
                </a:solidFill>
                <a:latin typeface="思源黑体 CN Regular" panose="020B0500000000000000" pitchFamily="34" charset="-122"/>
                <a:ea typeface="思源黑体 CN Regular" panose="020B0500000000000000" pitchFamily="34" charset="-122"/>
                <a:sym typeface="+mn-ea"/>
              </a:rPr>
              <a:t>校园安全管理</a:t>
            </a:r>
          </a:p>
        </p:txBody>
      </p:sp>
      <p:sp>
        <p:nvSpPr>
          <p:cNvPr id="11" name="文本框 62"/>
          <p:cNvSpPr txBox="1"/>
          <p:nvPr/>
        </p:nvSpPr>
        <p:spPr>
          <a:xfrm>
            <a:off x="1994766" y="3514580"/>
            <a:ext cx="3524250" cy="523220"/>
          </a:xfrm>
          <a:prstGeom prst="rect">
            <a:avLst/>
          </a:prstGeom>
          <a:noFill/>
        </p:spPr>
        <p:txBody>
          <a:bodyPr wrap="square" rtlCol="0">
            <a:spAutoFit/>
          </a:bodyPr>
          <a:lstStyle/>
          <a:p>
            <a:pPr lvl="0"/>
            <a:r>
              <a:rPr lang="zh-CN" altLang="en-US" sz="2800" b="1" dirty="0">
                <a:solidFill>
                  <a:schemeClr val="tx1">
                    <a:lumMod val="75000"/>
                    <a:lumOff val="25000"/>
                  </a:schemeClr>
                </a:solidFill>
                <a:latin typeface="思源黑体 CN Regular" panose="020B0500000000000000" pitchFamily="34" charset="-122"/>
                <a:ea typeface="思源黑体 CN Regular" panose="020B0500000000000000" pitchFamily="34" charset="-122"/>
                <a:sym typeface="+mn-ea"/>
              </a:rPr>
              <a:t>校外周边安全管理</a:t>
            </a:r>
          </a:p>
        </p:txBody>
      </p:sp>
      <p:sp>
        <p:nvSpPr>
          <p:cNvPr id="12" name="椭圆 11"/>
          <p:cNvSpPr/>
          <p:nvPr/>
        </p:nvSpPr>
        <p:spPr>
          <a:xfrm>
            <a:off x="1330402" y="3529402"/>
            <a:ext cx="501265" cy="495060"/>
          </a:xfrm>
          <a:prstGeom prst="ellipse">
            <a:avLst/>
          </a:prstGeom>
          <a:solidFill>
            <a:srgbClr val="E0383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12"/>
          <p:cNvSpPr txBox="1"/>
          <p:nvPr/>
        </p:nvSpPr>
        <p:spPr>
          <a:xfrm>
            <a:off x="2011101" y="5256628"/>
            <a:ext cx="3590925" cy="523220"/>
          </a:xfrm>
          <a:prstGeom prst="rect">
            <a:avLst/>
          </a:prstGeom>
          <a:noFill/>
        </p:spPr>
        <p:txBody>
          <a:bodyPr wrap="square" rtlCol="0">
            <a:spAutoFit/>
          </a:bodyPr>
          <a:lstStyle/>
          <a:p>
            <a:r>
              <a:rPr lang="zh-CN" altLang="en-US" sz="2800" b="1" dirty="0">
                <a:solidFill>
                  <a:schemeClr val="tx1">
                    <a:lumMod val="75000"/>
                    <a:lumOff val="25000"/>
                  </a:schemeClr>
                </a:solidFill>
                <a:latin typeface="思源黑体 CN Regular" panose="020B0500000000000000" pitchFamily="34" charset="-122"/>
                <a:ea typeface="思源黑体 CN Regular" panose="020B0500000000000000" pitchFamily="34" charset="-122"/>
              </a:rPr>
              <a:t>安全教育与培训</a:t>
            </a:r>
          </a:p>
        </p:txBody>
      </p:sp>
      <p:sp>
        <p:nvSpPr>
          <p:cNvPr id="14" name="文本框 119"/>
          <p:cNvSpPr txBox="1"/>
          <p:nvPr/>
        </p:nvSpPr>
        <p:spPr>
          <a:xfrm>
            <a:off x="6829244" y="1794843"/>
            <a:ext cx="3997960" cy="523220"/>
          </a:xfrm>
          <a:prstGeom prst="rect">
            <a:avLst/>
          </a:prstGeom>
          <a:noFill/>
        </p:spPr>
        <p:txBody>
          <a:bodyPr wrap="square" rtlCol="0">
            <a:spAutoFit/>
          </a:bodyPr>
          <a:lstStyle/>
          <a:p>
            <a:r>
              <a:rPr lang="zh-CN" altLang="en-US" sz="2800" b="1" dirty="0">
                <a:solidFill>
                  <a:schemeClr val="tx1">
                    <a:lumMod val="75000"/>
                    <a:lumOff val="25000"/>
                  </a:schemeClr>
                </a:solidFill>
                <a:latin typeface="思源黑体 CN Regular" panose="020B0500000000000000" pitchFamily="34" charset="-122"/>
                <a:ea typeface="思源黑体 CN Regular" panose="020B0500000000000000" pitchFamily="34" charset="-122"/>
              </a:rPr>
              <a:t>教育惩戒与违法处理</a:t>
            </a:r>
          </a:p>
        </p:txBody>
      </p:sp>
      <p:sp>
        <p:nvSpPr>
          <p:cNvPr id="15" name="文本框 120"/>
          <p:cNvSpPr txBox="1"/>
          <p:nvPr/>
        </p:nvSpPr>
        <p:spPr>
          <a:xfrm>
            <a:off x="6863129" y="2635871"/>
            <a:ext cx="4844771" cy="523220"/>
          </a:xfrm>
          <a:prstGeom prst="rect">
            <a:avLst/>
          </a:prstGeom>
          <a:noFill/>
        </p:spPr>
        <p:txBody>
          <a:bodyPr wrap="square" rtlCol="0">
            <a:spAutoFit/>
          </a:bodyPr>
          <a:lstStyle/>
          <a:p>
            <a:r>
              <a:rPr lang="zh-CN" altLang="en-US" sz="2800" b="1" dirty="0">
                <a:solidFill>
                  <a:schemeClr val="tx1">
                    <a:lumMod val="75000"/>
                    <a:lumOff val="25000"/>
                  </a:schemeClr>
                </a:solidFill>
                <a:latin typeface="思源黑体 CN Regular" panose="020B0500000000000000" pitchFamily="34" charset="-122"/>
                <a:ea typeface="思源黑体 CN Regular" panose="020B0500000000000000" pitchFamily="34" charset="-122"/>
              </a:rPr>
              <a:t>突发事件与人身伤害事故处理</a:t>
            </a:r>
          </a:p>
        </p:txBody>
      </p:sp>
      <p:sp>
        <p:nvSpPr>
          <p:cNvPr id="16" name="椭圆 15"/>
          <p:cNvSpPr/>
          <p:nvPr/>
        </p:nvSpPr>
        <p:spPr>
          <a:xfrm>
            <a:off x="1331885" y="5244117"/>
            <a:ext cx="501265" cy="495060"/>
          </a:xfrm>
          <a:prstGeom prst="ellipse">
            <a:avLst/>
          </a:prstGeom>
          <a:solidFill>
            <a:srgbClr val="E0383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107572" y="1805724"/>
            <a:ext cx="501265" cy="495060"/>
          </a:xfrm>
          <a:prstGeom prst="ellipse">
            <a:avLst/>
          </a:prstGeom>
          <a:solidFill>
            <a:srgbClr val="E0383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6120289" y="2624723"/>
            <a:ext cx="501265" cy="495060"/>
          </a:xfrm>
          <a:prstGeom prst="ellipse">
            <a:avLst/>
          </a:prstGeom>
          <a:solidFill>
            <a:srgbClr val="E0383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2"/>
          <p:cNvSpPr txBox="1"/>
          <p:nvPr/>
        </p:nvSpPr>
        <p:spPr>
          <a:xfrm>
            <a:off x="1449104" y="1786521"/>
            <a:ext cx="263859" cy="523220"/>
          </a:xfrm>
          <a:prstGeom prst="rect">
            <a:avLst/>
          </a:prstGeom>
          <a:noFill/>
        </p:spPr>
        <p:txBody>
          <a:bodyPr wrap="square" rtlCol="0">
            <a:spAutoFit/>
          </a:bodyPr>
          <a:lstStyle/>
          <a:p>
            <a:pPr algn="ctr"/>
            <a:r>
              <a:rPr lang="en-US" altLang="zh-CN" sz="2800" dirty="0">
                <a:solidFill>
                  <a:schemeClr val="bg1"/>
                </a:solidFill>
                <a:latin typeface="华文中宋" panose="02010600040101010101" charset="-122"/>
                <a:ea typeface="华文中宋" panose="02010600040101010101" charset="-122"/>
              </a:rPr>
              <a:t>1</a:t>
            </a:r>
          </a:p>
        </p:txBody>
      </p:sp>
      <p:sp>
        <p:nvSpPr>
          <p:cNvPr id="20" name="文本框 13"/>
          <p:cNvSpPr txBox="1"/>
          <p:nvPr/>
        </p:nvSpPr>
        <p:spPr>
          <a:xfrm>
            <a:off x="1446219" y="2627549"/>
            <a:ext cx="263859" cy="523220"/>
          </a:xfrm>
          <a:prstGeom prst="rect">
            <a:avLst/>
          </a:prstGeom>
          <a:noFill/>
        </p:spPr>
        <p:txBody>
          <a:bodyPr wrap="square" rtlCol="0">
            <a:spAutoFit/>
          </a:bodyPr>
          <a:lstStyle/>
          <a:p>
            <a:pPr algn="ctr"/>
            <a:r>
              <a:rPr lang="en-US" altLang="zh-CN" sz="2800" dirty="0">
                <a:solidFill>
                  <a:schemeClr val="bg1"/>
                </a:solidFill>
                <a:latin typeface="华文中宋" panose="02010600040101010101" charset="-122"/>
                <a:ea typeface="华文中宋" panose="02010600040101010101" charset="-122"/>
              </a:rPr>
              <a:t>2</a:t>
            </a:r>
          </a:p>
        </p:txBody>
      </p:sp>
      <p:sp>
        <p:nvSpPr>
          <p:cNvPr id="21" name="椭圆 20"/>
          <p:cNvSpPr/>
          <p:nvPr/>
        </p:nvSpPr>
        <p:spPr>
          <a:xfrm>
            <a:off x="1336307" y="4383481"/>
            <a:ext cx="501265" cy="495060"/>
          </a:xfrm>
          <a:prstGeom prst="ellipse">
            <a:avLst/>
          </a:prstGeom>
          <a:solidFill>
            <a:srgbClr val="E0383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6106676" y="3470562"/>
            <a:ext cx="501265" cy="495060"/>
          </a:xfrm>
          <a:prstGeom prst="ellipse">
            <a:avLst/>
          </a:prstGeom>
          <a:solidFill>
            <a:srgbClr val="E0383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16"/>
          <p:cNvSpPr txBox="1"/>
          <p:nvPr/>
        </p:nvSpPr>
        <p:spPr>
          <a:xfrm>
            <a:off x="2003558" y="4404291"/>
            <a:ext cx="3524250" cy="523220"/>
          </a:xfrm>
          <a:prstGeom prst="rect">
            <a:avLst/>
          </a:prstGeom>
          <a:noFill/>
        </p:spPr>
        <p:txBody>
          <a:bodyPr wrap="square" rtlCol="0">
            <a:spAutoFit/>
          </a:bodyPr>
          <a:lstStyle/>
          <a:p>
            <a:pPr lvl="0"/>
            <a:r>
              <a:rPr lang="zh-CN" altLang="en-US" sz="2800" b="1" dirty="0">
                <a:solidFill>
                  <a:schemeClr val="tx1">
                    <a:lumMod val="75000"/>
                    <a:lumOff val="25000"/>
                  </a:schemeClr>
                </a:solidFill>
                <a:latin typeface="思源黑体 CN Regular" panose="020B0500000000000000" pitchFamily="34" charset="-122"/>
                <a:ea typeface="思源黑体 CN Regular" panose="020B0500000000000000" pitchFamily="34" charset="-122"/>
                <a:sym typeface="+mn-ea"/>
              </a:rPr>
              <a:t>校外实习安全管理</a:t>
            </a:r>
          </a:p>
        </p:txBody>
      </p:sp>
      <p:sp>
        <p:nvSpPr>
          <p:cNvPr id="24" name="文本框 17"/>
          <p:cNvSpPr txBox="1"/>
          <p:nvPr/>
        </p:nvSpPr>
        <p:spPr>
          <a:xfrm>
            <a:off x="6878381" y="3475834"/>
            <a:ext cx="3144520" cy="523220"/>
          </a:xfrm>
          <a:prstGeom prst="rect">
            <a:avLst/>
          </a:prstGeom>
          <a:noFill/>
        </p:spPr>
        <p:txBody>
          <a:bodyPr wrap="square" rtlCol="0">
            <a:spAutoFit/>
          </a:bodyPr>
          <a:lstStyle/>
          <a:p>
            <a:pPr lvl="0"/>
            <a:r>
              <a:rPr lang="zh-CN" altLang="en-US" sz="2800" b="1" dirty="0">
                <a:solidFill>
                  <a:schemeClr val="tx1">
                    <a:lumMod val="75000"/>
                    <a:lumOff val="25000"/>
                  </a:schemeClr>
                </a:solidFill>
                <a:latin typeface="思源黑体 CN Regular" panose="020B0500000000000000" pitchFamily="34" charset="-122"/>
                <a:ea typeface="思源黑体 CN Regular" panose="020B0500000000000000" pitchFamily="34" charset="-122"/>
                <a:sym typeface="+mn-ea"/>
              </a:rPr>
              <a:t>法律责任</a:t>
            </a:r>
          </a:p>
        </p:txBody>
      </p:sp>
      <p:sp>
        <p:nvSpPr>
          <p:cNvPr id="25" name="文本框 18"/>
          <p:cNvSpPr txBox="1"/>
          <p:nvPr/>
        </p:nvSpPr>
        <p:spPr>
          <a:xfrm>
            <a:off x="1455011" y="3528089"/>
            <a:ext cx="263859" cy="523220"/>
          </a:xfrm>
          <a:prstGeom prst="rect">
            <a:avLst/>
          </a:prstGeom>
          <a:noFill/>
        </p:spPr>
        <p:txBody>
          <a:bodyPr wrap="square" rtlCol="0">
            <a:spAutoFit/>
          </a:bodyPr>
          <a:lstStyle/>
          <a:p>
            <a:pPr algn="ctr"/>
            <a:r>
              <a:rPr lang="en-US" altLang="zh-CN" sz="2800" dirty="0">
                <a:solidFill>
                  <a:schemeClr val="bg1"/>
                </a:solidFill>
                <a:latin typeface="华文中宋" panose="02010600040101010101" charset="-122"/>
                <a:ea typeface="华文中宋" panose="02010600040101010101" charset="-122"/>
              </a:rPr>
              <a:t>3</a:t>
            </a:r>
          </a:p>
        </p:txBody>
      </p:sp>
      <p:sp>
        <p:nvSpPr>
          <p:cNvPr id="26" name="文本框 19"/>
          <p:cNvSpPr txBox="1"/>
          <p:nvPr/>
        </p:nvSpPr>
        <p:spPr>
          <a:xfrm>
            <a:off x="1443332" y="4387150"/>
            <a:ext cx="263859" cy="523220"/>
          </a:xfrm>
          <a:prstGeom prst="rect">
            <a:avLst/>
          </a:prstGeom>
          <a:noFill/>
        </p:spPr>
        <p:txBody>
          <a:bodyPr wrap="square" rtlCol="0">
            <a:spAutoFit/>
          </a:bodyPr>
          <a:lstStyle/>
          <a:p>
            <a:pPr algn="ctr"/>
            <a:r>
              <a:rPr lang="en-US" altLang="zh-CN" sz="2800" dirty="0">
                <a:solidFill>
                  <a:schemeClr val="bg1"/>
                </a:solidFill>
                <a:latin typeface="华文中宋" panose="02010600040101010101" charset="-122"/>
                <a:ea typeface="华文中宋" panose="02010600040101010101" charset="-122"/>
              </a:rPr>
              <a:t>4</a:t>
            </a:r>
          </a:p>
        </p:txBody>
      </p:sp>
      <p:sp>
        <p:nvSpPr>
          <p:cNvPr id="28" name="文本框 20"/>
          <p:cNvSpPr txBox="1"/>
          <p:nvPr/>
        </p:nvSpPr>
        <p:spPr>
          <a:xfrm>
            <a:off x="1447702" y="5238994"/>
            <a:ext cx="263859" cy="523220"/>
          </a:xfrm>
          <a:prstGeom prst="rect">
            <a:avLst/>
          </a:prstGeom>
          <a:noFill/>
        </p:spPr>
        <p:txBody>
          <a:bodyPr wrap="square" rtlCol="0">
            <a:spAutoFit/>
          </a:bodyPr>
          <a:lstStyle/>
          <a:p>
            <a:pPr algn="ctr"/>
            <a:r>
              <a:rPr lang="en-US" altLang="zh-CN" sz="2800" dirty="0">
                <a:solidFill>
                  <a:schemeClr val="bg1"/>
                </a:solidFill>
                <a:latin typeface="华文中宋" panose="02010600040101010101" charset="-122"/>
                <a:ea typeface="华文中宋" panose="02010600040101010101" charset="-122"/>
              </a:rPr>
              <a:t>5</a:t>
            </a:r>
          </a:p>
        </p:txBody>
      </p:sp>
      <p:sp>
        <p:nvSpPr>
          <p:cNvPr id="29" name="文本框 21"/>
          <p:cNvSpPr txBox="1"/>
          <p:nvPr/>
        </p:nvSpPr>
        <p:spPr>
          <a:xfrm>
            <a:off x="6223389" y="1791174"/>
            <a:ext cx="263859" cy="523220"/>
          </a:xfrm>
          <a:prstGeom prst="rect">
            <a:avLst/>
          </a:prstGeom>
          <a:noFill/>
        </p:spPr>
        <p:txBody>
          <a:bodyPr wrap="square" rtlCol="0">
            <a:spAutoFit/>
          </a:bodyPr>
          <a:lstStyle/>
          <a:p>
            <a:pPr algn="ctr"/>
            <a:r>
              <a:rPr lang="en-US" altLang="zh-CN" sz="2800" dirty="0">
                <a:solidFill>
                  <a:schemeClr val="bg1"/>
                </a:solidFill>
                <a:latin typeface="华文中宋" panose="02010600040101010101" charset="-122"/>
                <a:ea typeface="华文中宋" panose="02010600040101010101" charset="-122"/>
              </a:rPr>
              <a:t>6</a:t>
            </a:r>
          </a:p>
        </p:txBody>
      </p:sp>
      <p:sp>
        <p:nvSpPr>
          <p:cNvPr id="30" name="文本框 22"/>
          <p:cNvSpPr txBox="1"/>
          <p:nvPr/>
        </p:nvSpPr>
        <p:spPr>
          <a:xfrm>
            <a:off x="6244898" y="2632202"/>
            <a:ext cx="263859" cy="523220"/>
          </a:xfrm>
          <a:prstGeom prst="rect">
            <a:avLst/>
          </a:prstGeom>
          <a:noFill/>
        </p:spPr>
        <p:txBody>
          <a:bodyPr wrap="square" rtlCol="0">
            <a:spAutoFit/>
          </a:bodyPr>
          <a:lstStyle/>
          <a:p>
            <a:pPr algn="ctr"/>
            <a:r>
              <a:rPr lang="en-US" altLang="zh-CN" sz="2800" dirty="0">
                <a:solidFill>
                  <a:schemeClr val="bg1"/>
                </a:solidFill>
                <a:latin typeface="华文中宋" panose="02010600040101010101" charset="-122"/>
                <a:ea typeface="华文中宋" panose="02010600040101010101" charset="-122"/>
              </a:rPr>
              <a:t>7</a:t>
            </a:r>
          </a:p>
        </p:txBody>
      </p:sp>
      <p:sp>
        <p:nvSpPr>
          <p:cNvPr id="31" name="文本框 23"/>
          <p:cNvSpPr txBox="1"/>
          <p:nvPr/>
        </p:nvSpPr>
        <p:spPr>
          <a:xfrm>
            <a:off x="6231112" y="3465093"/>
            <a:ext cx="263859" cy="523220"/>
          </a:xfrm>
          <a:prstGeom prst="rect">
            <a:avLst/>
          </a:prstGeom>
          <a:noFill/>
        </p:spPr>
        <p:txBody>
          <a:bodyPr wrap="square" rtlCol="0">
            <a:spAutoFit/>
          </a:bodyPr>
          <a:lstStyle/>
          <a:p>
            <a:pPr algn="ctr"/>
            <a:r>
              <a:rPr lang="en-US" altLang="zh-CN" sz="2800" dirty="0">
                <a:solidFill>
                  <a:schemeClr val="bg1"/>
                </a:solidFill>
                <a:latin typeface="华文中宋" panose="02010600040101010101" charset="-122"/>
                <a:ea typeface="华文中宋" panose="02010600040101010101" charset="-122"/>
              </a:rPr>
              <a:t>8</a:t>
            </a:r>
          </a:p>
        </p:txBody>
      </p:sp>
      <p:sp>
        <p:nvSpPr>
          <p:cNvPr id="32" name="文本框 45"/>
          <p:cNvSpPr txBox="1"/>
          <p:nvPr/>
        </p:nvSpPr>
        <p:spPr>
          <a:xfrm>
            <a:off x="3888385" y="662494"/>
            <a:ext cx="4021175" cy="646331"/>
          </a:xfrm>
          <a:prstGeom prst="rect">
            <a:avLst/>
          </a:prstGeom>
          <a:noFill/>
        </p:spPr>
        <p:txBody>
          <a:bodyPr wrap="square" rtlCol="0">
            <a:spAutoFit/>
          </a:bodyPr>
          <a:lstStyle/>
          <a:p>
            <a:pPr algn="ctr"/>
            <a:r>
              <a:rPr lang="zh-CN" altLang="en-US" sz="3600" b="1" dirty="0" smtClean="0">
                <a:solidFill>
                  <a:srgbClr val="E03837"/>
                </a:solidFill>
                <a:latin typeface="思源黑体 CN Regular" panose="020B0500000000000000" pitchFamily="34" charset="-122"/>
                <a:ea typeface="思源黑体 CN Regular" panose="020B0500000000000000" pitchFamily="34" charset="-122"/>
              </a:rPr>
              <a:t>目 录</a:t>
            </a:r>
            <a:endParaRPr lang="zh-CN" altLang="en-US" sz="3600" b="1" dirty="0">
              <a:solidFill>
                <a:srgbClr val="E03837"/>
              </a:solidFill>
              <a:latin typeface="思源黑体 CN Regular" panose="020B0500000000000000" pitchFamily="34" charset="-122"/>
              <a:ea typeface="思源黑体 CN Regular" panose="020B0500000000000000" pitchFamily="34" charset="-122"/>
            </a:endParaRPr>
          </a:p>
        </p:txBody>
      </p:sp>
      <p:sp>
        <p:nvSpPr>
          <p:cNvPr id="33" name="椭圆 32"/>
          <p:cNvSpPr/>
          <p:nvPr/>
        </p:nvSpPr>
        <p:spPr>
          <a:xfrm>
            <a:off x="6106675" y="4395856"/>
            <a:ext cx="501265" cy="495060"/>
          </a:xfrm>
          <a:prstGeom prst="ellipse">
            <a:avLst/>
          </a:prstGeom>
          <a:solidFill>
            <a:srgbClr val="E0383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17"/>
          <p:cNvSpPr txBox="1"/>
          <p:nvPr/>
        </p:nvSpPr>
        <p:spPr>
          <a:xfrm>
            <a:off x="6896311" y="4372962"/>
            <a:ext cx="3144520" cy="523220"/>
          </a:xfrm>
          <a:prstGeom prst="rect">
            <a:avLst/>
          </a:prstGeom>
          <a:noFill/>
        </p:spPr>
        <p:txBody>
          <a:bodyPr wrap="square" rtlCol="0">
            <a:spAutoFit/>
          </a:bodyPr>
          <a:lstStyle/>
          <a:p>
            <a:pPr lvl="0"/>
            <a:r>
              <a:rPr lang="zh-CN" altLang="en-US" sz="2800" b="1" dirty="0" smtClean="0">
                <a:solidFill>
                  <a:schemeClr val="tx1">
                    <a:lumMod val="75000"/>
                    <a:lumOff val="25000"/>
                  </a:schemeClr>
                </a:solidFill>
                <a:latin typeface="思源黑体 CN Regular" panose="020B0500000000000000" pitchFamily="34" charset="-122"/>
                <a:ea typeface="思源黑体 CN Regular" panose="020B0500000000000000" pitchFamily="34" charset="-122"/>
                <a:sym typeface="+mn-ea"/>
              </a:rPr>
              <a:t>附则</a:t>
            </a:r>
            <a:endParaRPr lang="zh-CN" altLang="en-US" sz="2800" b="1" dirty="0">
              <a:solidFill>
                <a:schemeClr val="tx1">
                  <a:lumMod val="75000"/>
                  <a:lumOff val="25000"/>
                </a:schemeClr>
              </a:solidFill>
              <a:latin typeface="思源黑体 CN Regular" panose="020B0500000000000000" pitchFamily="34" charset="-122"/>
              <a:ea typeface="思源黑体 CN Regular" panose="020B0500000000000000" pitchFamily="34" charset="-122"/>
              <a:sym typeface="+mn-ea"/>
            </a:endParaRPr>
          </a:p>
        </p:txBody>
      </p:sp>
      <p:sp>
        <p:nvSpPr>
          <p:cNvPr id="35" name="文本框 23"/>
          <p:cNvSpPr txBox="1"/>
          <p:nvPr/>
        </p:nvSpPr>
        <p:spPr>
          <a:xfrm>
            <a:off x="6240076" y="4381941"/>
            <a:ext cx="263859" cy="523220"/>
          </a:xfrm>
          <a:prstGeom prst="rect">
            <a:avLst/>
          </a:prstGeom>
          <a:noFill/>
        </p:spPr>
        <p:txBody>
          <a:bodyPr wrap="square" rtlCol="0">
            <a:spAutoFit/>
          </a:bodyPr>
          <a:lstStyle/>
          <a:p>
            <a:pPr algn="ctr"/>
            <a:r>
              <a:rPr lang="en-US" altLang="zh-CN" sz="2800" dirty="0" smtClean="0">
                <a:solidFill>
                  <a:schemeClr val="bg1"/>
                </a:solidFill>
                <a:latin typeface="华文中宋" panose="02010600040101010101" charset="-122"/>
                <a:ea typeface="华文中宋" panose="02010600040101010101" charset="-122"/>
              </a:rPr>
              <a:t>9</a:t>
            </a:r>
            <a:endParaRPr lang="en-US" altLang="zh-CN" sz="2800" dirty="0">
              <a:solidFill>
                <a:schemeClr val="bg1"/>
              </a:solidFill>
              <a:latin typeface="华文中宋" panose="02010600040101010101" charset="-122"/>
              <a:ea typeface="华文中宋" panose="02010600040101010101" charset="-122"/>
            </a:endParaRPr>
          </a:p>
        </p:txBody>
      </p:sp>
      <p:sp>
        <p:nvSpPr>
          <p:cNvPr id="36" name="文本框 17"/>
          <p:cNvSpPr txBox="1"/>
          <p:nvPr/>
        </p:nvSpPr>
        <p:spPr>
          <a:xfrm>
            <a:off x="6896311" y="5256627"/>
            <a:ext cx="3820457" cy="523220"/>
          </a:xfrm>
          <a:prstGeom prst="rect">
            <a:avLst/>
          </a:prstGeom>
          <a:noFill/>
          <a:ln w="15875">
            <a:solidFill>
              <a:srgbClr val="FF0000"/>
            </a:solidFill>
          </a:ln>
        </p:spPr>
        <p:txBody>
          <a:bodyPr wrap="square" rtlCol="0">
            <a:spAutoFit/>
          </a:bodyPr>
          <a:lstStyle/>
          <a:p>
            <a:pPr lvl="0"/>
            <a:r>
              <a:rPr lang="zh-CN" altLang="en-US" sz="2800" b="1" dirty="0" smtClean="0">
                <a:solidFill>
                  <a:schemeClr val="tx1">
                    <a:lumMod val="75000"/>
                    <a:lumOff val="25000"/>
                  </a:schemeClr>
                </a:solidFill>
                <a:latin typeface="思源黑体 CN Regular" panose="020B0500000000000000" pitchFamily="34" charset="-122"/>
                <a:ea typeface="思源黑体 CN Regular" panose="020B0500000000000000" pitchFamily="34" charset="-122"/>
                <a:sym typeface="+mn-ea"/>
              </a:rPr>
              <a:t>本条例共九章七十四条</a:t>
            </a:r>
            <a:endParaRPr lang="zh-CN" altLang="en-US" sz="2800" b="1" dirty="0">
              <a:solidFill>
                <a:schemeClr val="tx1">
                  <a:lumMod val="75000"/>
                  <a:lumOff val="25000"/>
                </a:schemeClr>
              </a:solidFill>
              <a:latin typeface="思源黑体 CN Regular" panose="020B0500000000000000" pitchFamily="34" charset="-122"/>
              <a:ea typeface="思源黑体 CN Regular" panose="020B0500000000000000" pitchFamily="34"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duotone>
              <a:prstClr val="black"/>
              <a:schemeClr val="accent2">
                <a:tint val="45000"/>
                <a:satMod val="400000"/>
              </a:schemeClr>
            </a:duotone>
          </a:blip>
          <a:srcRect l="1821" t="2336" r="1040" b="2792"/>
          <a:stretch>
            <a:fillRect/>
          </a:stretch>
        </p:blipFill>
        <p:spPr>
          <a:xfrm rot="5400000">
            <a:off x="2561495" y="-2666911"/>
            <a:ext cx="6857998" cy="12192002"/>
          </a:xfrm>
          <a:prstGeom prst="rect">
            <a:avLst/>
          </a:prstGeom>
        </p:spPr>
      </p:pic>
      <p:sp>
        <p:nvSpPr>
          <p:cNvPr id="7" name="矩形 6"/>
          <p:cNvSpPr/>
          <p:nvPr/>
        </p:nvSpPr>
        <p:spPr>
          <a:xfrm>
            <a:off x="247286" y="245472"/>
            <a:ext cx="11698514" cy="6386286"/>
          </a:xfrm>
          <a:prstGeom prst="rect">
            <a:avLst/>
          </a:prstGeom>
          <a:solidFill>
            <a:schemeClr val="bg1"/>
          </a:solidFill>
          <a:ln>
            <a:solidFill>
              <a:srgbClr val="E03837"/>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08000" y="467178"/>
            <a:ext cx="86364" cy="523220"/>
          </a:xfrm>
          <a:prstGeom prst="rect">
            <a:avLst/>
          </a:pr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986970" y="467360"/>
            <a:ext cx="4941881" cy="523220"/>
            <a:chOff x="986971" y="1464035"/>
            <a:chExt cx="3848798" cy="523220"/>
          </a:xfrm>
        </p:grpSpPr>
        <p:sp>
          <p:nvSpPr>
            <p:cNvPr id="13" name="矩形: 圆角 12"/>
            <p:cNvSpPr/>
            <p:nvPr/>
          </p:nvSpPr>
          <p:spPr>
            <a:xfrm>
              <a:off x="986971" y="1464035"/>
              <a:ext cx="3657600" cy="523220"/>
            </a:xfrm>
            <a:prstGeom prst="roundRect">
              <a:avLst/>
            </a:prstGeom>
            <a:solidFill>
              <a:srgbClr val="E03837"/>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1117599" y="1545742"/>
              <a:ext cx="3718170" cy="400110"/>
            </a:xfrm>
            <a:prstGeom prst="rect">
              <a:avLst/>
            </a:prstGeom>
            <a:noFill/>
          </p:spPr>
          <p:txBody>
            <a:bodyPr wrap="square" rtlCol="0">
              <a:spAutoFit/>
            </a:bodyPr>
            <a:lstStyle/>
            <a:p>
              <a:pPr marL="285750" indent="-285750">
                <a:buFont typeface="Wingdings" panose="05000000000000000000" pitchFamily="2" charset="2"/>
                <a:buChar char="u"/>
              </a:pPr>
              <a:r>
                <a:rPr lang="zh-CN" altLang="en-US" sz="2000" b="1" spc="600" dirty="0" smtClean="0">
                  <a:solidFill>
                    <a:schemeClr val="bg1"/>
                  </a:solidFill>
                  <a:latin typeface="思源黑体 CN Light" panose="020B0300000000000000" pitchFamily="34" charset="-122"/>
                  <a:ea typeface="思源黑体 CN Light" panose="020B0300000000000000" pitchFamily="34" charset="-122"/>
                </a:rPr>
                <a:t>第五章 安全教育与培训</a:t>
              </a:r>
              <a:endParaRPr lang="en-US" altLang="zh-CN" sz="2000" b="1" spc="600" dirty="0" smtClean="0">
                <a:solidFill>
                  <a:schemeClr val="bg1"/>
                </a:solidFill>
                <a:latin typeface="思源黑体 CN Light" panose="020B0300000000000000" pitchFamily="34" charset="-122"/>
                <a:ea typeface="思源黑体 CN Light" panose="020B0300000000000000" pitchFamily="34" charset="-122"/>
              </a:endParaRPr>
            </a:p>
          </p:txBody>
        </p:sp>
      </p:grpSp>
      <p:sp>
        <p:nvSpPr>
          <p:cNvPr id="26" name="文本框 40"/>
          <p:cNvSpPr txBox="1"/>
          <p:nvPr/>
        </p:nvSpPr>
        <p:spPr>
          <a:xfrm>
            <a:off x="808989" y="1339458"/>
            <a:ext cx="6963412" cy="4401205"/>
          </a:xfrm>
          <a:prstGeom prst="rect">
            <a:avLst/>
          </a:prstGeom>
          <a:noFill/>
        </p:spPr>
        <p:txBody>
          <a:bodyPr wrap="square" rtlCol="0">
            <a:spAutoFit/>
          </a:bodyPr>
          <a:lstStyle/>
          <a:p>
            <a:pPr marL="342900" indent="-342900">
              <a:lnSpc>
                <a:spcPct val="150000"/>
              </a:lnSpc>
              <a:spcAft>
                <a:spcPts val="1200"/>
              </a:spcAft>
              <a:buClr>
                <a:srgbClr val="E03837"/>
              </a:buClr>
              <a:buFont typeface="Wingdings" panose="05000000000000000000" pitchFamily="2" charset="2"/>
              <a:buChar char="Ø"/>
            </a:pPr>
            <a:r>
              <a:rPr lang="zh-CN" altLang="en-US" b="1" dirty="0"/>
              <a:t>第五十一条 </a:t>
            </a:r>
            <a:r>
              <a:rPr lang="zh-CN" altLang="en-US" b="1" dirty="0" smtClean="0"/>
              <a:t> </a:t>
            </a:r>
            <a:r>
              <a:rPr lang="zh-CN" altLang="en-US" b="1" dirty="0" smtClean="0">
                <a:solidFill>
                  <a:srgbClr val="FF0000"/>
                </a:solidFill>
              </a:rPr>
              <a:t>学校</a:t>
            </a:r>
            <a:r>
              <a:rPr lang="zh-CN" altLang="en-US" b="1" dirty="0">
                <a:solidFill>
                  <a:srgbClr val="FF0000"/>
                </a:solidFill>
              </a:rPr>
              <a:t>应当开展校园安全文化建设</a:t>
            </a:r>
            <a:r>
              <a:rPr lang="zh-CN" altLang="en-US" b="1" dirty="0"/>
              <a:t>，针对学生群体和年龄特点，采取合理形式开展</a:t>
            </a:r>
            <a:r>
              <a:rPr lang="zh-CN" altLang="en-US" b="1" dirty="0">
                <a:solidFill>
                  <a:srgbClr val="FF0000"/>
                </a:solidFill>
              </a:rPr>
              <a:t>防范诈骗、溺水、欺凌、暴力、毒品、酗酒、性侵害、网络沉迷，以及交通安全、消防安全、防震减灾、食品和药品安全、网络安全、卫生防疫、心理健康等专题教育</a:t>
            </a:r>
            <a:r>
              <a:rPr lang="zh-CN" altLang="en-US" b="1" dirty="0"/>
              <a:t>，定期开展</a:t>
            </a:r>
            <a:r>
              <a:rPr lang="zh-CN" altLang="en-US" b="1" dirty="0">
                <a:solidFill>
                  <a:srgbClr val="FF0000"/>
                </a:solidFill>
              </a:rPr>
              <a:t>应急疏散和自救互救演练</a:t>
            </a:r>
            <a:r>
              <a:rPr lang="zh-CN" altLang="en-US" b="1" dirty="0"/>
              <a:t>，教育学生掌握必要的安全知识和应急避险技能。</a:t>
            </a:r>
          </a:p>
          <a:p>
            <a:pPr>
              <a:lnSpc>
                <a:spcPct val="150000"/>
              </a:lnSpc>
              <a:spcAft>
                <a:spcPts val="1200"/>
              </a:spcAft>
              <a:buClr>
                <a:srgbClr val="E03837"/>
              </a:buClr>
            </a:pPr>
            <a:r>
              <a:rPr lang="zh-CN" altLang="en-US" b="1" dirty="0" smtClean="0"/>
              <a:t>    人民法院</a:t>
            </a:r>
            <a:r>
              <a:rPr lang="zh-CN" altLang="en-US" b="1" dirty="0"/>
              <a:t>、人民检察院、公安机关、司法行政部门等单位应当按照有关规定选派人员担任学校法治副校长或者</a:t>
            </a:r>
            <a:r>
              <a:rPr lang="zh-CN" altLang="en-US" b="1" dirty="0">
                <a:solidFill>
                  <a:srgbClr val="FF0000"/>
                </a:solidFill>
              </a:rPr>
              <a:t>法治辅导员</a:t>
            </a:r>
            <a:r>
              <a:rPr lang="zh-CN" altLang="en-US" b="1" dirty="0"/>
              <a:t>，学校应当按照有关规定聘请法律顾问，</a:t>
            </a:r>
            <a:r>
              <a:rPr lang="zh-CN" altLang="en-US" b="1" dirty="0">
                <a:solidFill>
                  <a:srgbClr val="FF0000"/>
                </a:solidFill>
              </a:rPr>
              <a:t>协助学校开展法治和安全宣传教育。</a:t>
            </a:r>
          </a:p>
        </p:txBody>
      </p:sp>
      <p:sp>
        <p:nvSpPr>
          <p:cNvPr id="11" name="矩形 13"/>
          <p:cNvSpPr/>
          <p:nvPr/>
        </p:nvSpPr>
        <p:spPr>
          <a:xfrm>
            <a:off x="275388" y="6179573"/>
            <a:ext cx="11670412" cy="431675"/>
          </a:xfrm>
          <a:custGeom>
            <a:avLst/>
            <a:gdLst>
              <a:gd name="connsiteX0" fmla="*/ 0 w 12192000"/>
              <a:gd name="connsiteY0" fmla="*/ 0 h 3619481"/>
              <a:gd name="connsiteX1" fmla="*/ 12192000 w 12192000"/>
              <a:gd name="connsiteY1" fmla="*/ 0 h 3619481"/>
              <a:gd name="connsiteX2" fmla="*/ 12192000 w 12192000"/>
              <a:gd name="connsiteY2" fmla="*/ 3619481 h 3619481"/>
              <a:gd name="connsiteX3" fmla="*/ 0 w 12192000"/>
              <a:gd name="connsiteY3" fmla="*/ 3619481 h 3619481"/>
              <a:gd name="connsiteX4" fmla="*/ 0 w 12192000"/>
              <a:gd name="connsiteY4" fmla="*/ 0 h 3619481"/>
              <a:gd name="connsiteX0-1" fmla="*/ 0 w 12192000"/>
              <a:gd name="connsiteY0-2" fmla="*/ 0 h 3619481"/>
              <a:gd name="connsiteX1-3" fmla="*/ 12192000 w 12192000"/>
              <a:gd name="connsiteY1-4" fmla="*/ 0 h 3619481"/>
              <a:gd name="connsiteX2-5" fmla="*/ 12192000 w 12192000"/>
              <a:gd name="connsiteY2-6" fmla="*/ 3619481 h 3619481"/>
              <a:gd name="connsiteX3-7" fmla="*/ 0 w 12192000"/>
              <a:gd name="connsiteY3-8" fmla="*/ 3619481 h 3619481"/>
              <a:gd name="connsiteX4-9" fmla="*/ 0 w 12192000"/>
              <a:gd name="connsiteY4-10" fmla="*/ 0 h 3619481"/>
              <a:gd name="connsiteX0-11" fmla="*/ 0 w 12192000"/>
              <a:gd name="connsiteY0-12" fmla="*/ 0 h 3619481"/>
              <a:gd name="connsiteX1-13" fmla="*/ 12192000 w 12192000"/>
              <a:gd name="connsiteY1-14" fmla="*/ 0 h 3619481"/>
              <a:gd name="connsiteX2-15" fmla="*/ 12192000 w 12192000"/>
              <a:gd name="connsiteY2-16" fmla="*/ 3619481 h 3619481"/>
              <a:gd name="connsiteX3-17" fmla="*/ 0 w 12192000"/>
              <a:gd name="connsiteY3-18" fmla="*/ 3619481 h 3619481"/>
              <a:gd name="connsiteX4-19" fmla="*/ 0 w 12192000"/>
              <a:gd name="connsiteY4-20" fmla="*/ 0 h 3619481"/>
              <a:gd name="connsiteX0-21" fmla="*/ 0 w 12192000"/>
              <a:gd name="connsiteY0-22" fmla="*/ 0 h 3619481"/>
              <a:gd name="connsiteX1-23" fmla="*/ 12192000 w 12192000"/>
              <a:gd name="connsiteY1-24" fmla="*/ 0 h 3619481"/>
              <a:gd name="connsiteX2-25" fmla="*/ 12192000 w 12192000"/>
              <a:gd name="connsiteY2-26" fmla="*/ 3619481 h 3619481"/>
              <a:gd name="connsiteX3-27" fmla="*/ 0 w 12192000"/>
              <a:gd name="connsiteY3-28" fmla="*/ 3619481 h 3619481"/>
              <a:gd name="connsiteX4-29" fmla="*/ 0 w 12192000"/>
              <a:gd name="connsiteY4-30" fmla="*/ 0 h 3619481"/>
              <a:gd name="connsiteX0-31" fmla="*/ 0 w 12192000"/>
              <a:gd name="connsiteY0-32" fmla="*/ 0 h 3619481"/>
              <a:gd name="connsiteX1-33" fmla="*/ 12192000 w 12192000"/>
              <a:gd name="connsiteY1-34" fmla="*/ 0 h 3619481"/>
              <a:gd name="connsiteX2-35" fmla="*/ 12192000 w 12192000"/>
              <a:gd name="connsiteY2-36" fmla="*/ 3619481 h 3619481"/>
              <a:gd name="connsiteX3-37" fmla="*/ 0 w 12192000"/>
              <a:gd name="connsiteY3-38" fmla="*/ 3619481 h 3619481"/>
              <a:gd name="connsiteX4-39" fmla="*/ 0 w 12192000"/>
              <a:gd name="connsiteY4-40" fmla="*/ 0 h 36194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3619481">
                <a:moveTo>
                  <a:pt x="0" y="0"/>
                </a:moveTo>
                <a:cubicBezTo>
                  <a:pt x="3959225" y="1285875"/>
                  <a:pt x="8499475" y="1685925"/>
                  <a:pt x="12192000" y="0"/>
                </a:cubicBezTo>
                <a:lnTo>
                  <a:pt x="12192000" y="3619481"/>
                </a:lnTo>
                <a:lnTo>
                  <a:pt x="0" y="3619481"/>
                </a:lnTo>
                <a:lnTo>
                  <a:pt x="0" y="0"/>
                </a:lnTo>
                <a:close/>
              </a:path>
            </a:pathLst>
          </a:cu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3"/>
          <p:cNvSpPr/>
          <p:nvPr/>
        </p:nvSpPr>
        <p:spPr>
          <a:xfrm rot="16200000">
            <a:off x="8441365" y="3117796"/>
            <a:ext cx="6404385" cy="604485"/>
          </a:xfrm>
          <a:custGeom>
            <a:avLst/>
            <a:gdLst>
              <a:gd name="connsiteX0" fmla="*/ 0 w 12192000"/>
              <a:gd name="connsiteY0" fmla="*/ 0 h 3619481"/>
              <a:gd name="connsiteX1" fmla="*/ 12192000 w 12192000"/>
              <a:gd name="connsiteY1" fmla="*/ 0 h 3619481"/>
              <a:gd name="connsiteX2" fmla="*/ 12192000 w 12192000"/>
              <a:gd name="connsiteY2" fmla="*/ 3619481 h 3619481"/>
              <a:gd name="connsiteX3" fmla="*/ 0 w 12192000"/>
              <a:gd name="connsiteY3" fmla="*/ 3619481 h 3619481"/>
              <a:gd name="connsiteX4" fmla="*/ 0 w 12192000"/>
              <a:gd name="connsiteY4" fmla="*/ 0 h 3619481"/>
              <a:gd name="connsiteX0-1" fmla="*/ 0 w 12192000"/>
              <a:gd name="connsiteY0-2" fmla="*/ 0 h 3619481"/>
              <a:gd name="connsiteX1-3" fmla="*/ 12192000 w 12192000"/>
              <a:gd name="connsiteY1-4" fmla="*/ 0 h 3619481"/>
              <a:gd name="connsiteX2-5" fmla="*/ 12192000 w 12192000"/>
              <a:gd name="connsiteY2-6" fmla="*/ 3619481 h 3619481"/>
              <a:gd name="connsiteX3-7" fmla="*/ 0 w 12192000"/>
              <a:gd name="connsiteY3-8" fmla="*/ 3619481 h 3619481"/>
              <a:gd name="connsiteX4-9" fmla="*/ 0 w 12192000"/>
              <a:gd name="connsiteY4-10" fmla="*/ 0 h 3619481"/>
              <a:gd name="connsiteX0-11" fmla="*/ 0 w 12192000"/>
              <a:gd name="connsiteY0-12" fmla="*/ 0 h 3619481"/>
              <a:gd name="connsiteX1-13" fmla="*/ 12192000 w 12192000"/>
              <a:gd name="connsiteY1-14" fmla="*/ 0 h 3619481"/>
              <a:gd name="connsiteX2-15" fmla="*/ 12192000 w 12192000"/>
              <a:gd name="connsiteY2-16" fmla="*/ 3619481 h 3619481"/>
              <a:gd name="connsiteX3-17" fmla="*/ 0 w 12192000"/>
              <a:gd name="connsiteY3-18" fmla="*/ 3619481 h 3619481"/>
              <a:gd name="connsiteX4-19" fmla="*/ 0 w 12192000"/>
              <a:gd name="connsiteY4-20" fmla="*/ 0 h 3619481"/>
              <a:gd name="connsiteX0-21" fmla="*/ 0 w 12192000"/>
              <a:gd name="connsiteY0-22" fmla="*/ 0 h 3619481"/>
              <a:gd name="connsiteX1-23" fmla="*/ 12192000 w 12192000"/>
              <a:gd name="connsiteY1-24" fmla="*/ 0 h 3619481"/>
              <a:gd name="connsiteX2-25" fmla="*/ 12192000 w 12192000"/>
              <a:gd name="connsiteY2-26" fmla="*/ 3619481 h 3619481"/>
              <a:gd name="connsiteX3-27" fmla="*/ 0 w 12192000"/>
              <a:gd name="connsiteY3-28" fmla="*/ 3619481 h 3619481"/>
              <a:gd name="connsiteX4-29" fmla="*/ 0 w 12192000"/>
              <a:gd name="connsiteY4-30" fmla="*/ 0 h 3619481"/>
              <a:gd name="connsiteX0-31" fmla="*/ 0 w 12192000"/>
              <a:gd name="connsiteY0-32" fmla="*/ 0 h 3619481"/>
              <a:gd name="connsiteX1-33" fmla="*/ 12192000 w 12192000"/>
              <a:gd name="connsiteY1-34" fmla="*/ 0 h 3619481"/>
              <a:gd name="connsiteX2-35" fmla="*/ 12192000 w 12192000"/>
              <a:gd name="connsiteY2-36" fmla="*/ 3619481 h 3619481"/>
              <a:gd name="connsiteX3-37" fmla="*/ 0 w 12192000"/>
              <a:gd name="connsiteY3-38" fmla="*/ 3619481 h 3619481"/>
              <a:gd name="connsiteX4-39" fmla="*/ 0 w 12192000"/>
              <a:gd name="connsiteY4-40" fmla="*/ 0 h 36194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3619481">
                <a:moveTo>
                  <a:pt x="0" y="0"/>
                </a:moveTo>
                <a:cubicBezTo>
                  <a:pt x="3959225" y="1285875"/>
                  <a:pt x="8499475" y="1685925"/>
                  <a:pt x="12192000" y="0"/>
                </a:cubicBezTo>
                <a:lnTo>
                  <a:pt x="12192000" y="3619481"/>
                </a:lnTo>
                <a:lnTo>
                  <a:pt x="0" y="3619481"/>
                </a:lnTo>
                <a:lnTo>
                  <a:pt x="0" y="0"/>
                </a:lnTo>
                <a:close/>
              </a:path>
            </a:pathLst>
          </a:cu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线形标注 2 15"/>
          <p:cNvSpPr/>
          <p:nvPr/>
        </p:nvSpPr>
        <p:spPr>
          <a:xfrm>
            <a:off x="9001975" y="1534921"/>
            <a:ext cx="1469810" cy="389972"/>
          </a:xfrm>
          <a:prstGeom prst="borderCallout2">
            <a:avLst>
              <a:gd name="adj1" fmla="val 18750"/>
              <a:gd name="adj2" fmla="val -8333"/>
              <a:gd name="adj3" fmla="val 18750"/>
              <a:gd name="adj4" fmla="val -16667"/>
              <a:gd name="adj5" fmla="val 20244"/>
              <a:gd name="adj6" fmla="val -6987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b="1" dirty="0" smtClean="0">
                <a:solidFill>
                  <a:schemeClr val="tx1"/>
                </a:solidFill>
              </a:rPr>
              <a:t>责任和依据</a:t>
            </a:r>
            <a:endParaRPr lang="zh-CN" altLang="en-US" b="1" dirty="0">
              <a:solidFill>
                <a:schemeClr val="tx1"/>
              </a:solidFill>
            </a:endParaRPr>
          </a:p>
        </p:txBody>
      </p:sp>
      <p:sp>
        <p:nvSpPr>
          <p:cNvPr id="18" name="线形标注 2 17"/>
          <p:cNvSpPr/>
          <p:nvPr/>
        </p:nvSpPr>
        <p:spPr>
          <a:xfrm>
            <a:off x="9001974" y="2447797"/>
            <a:ext cx="1946059" cy="389972"/>
          </a:xfrm>
          <a:prstGeom prst="borderCallout2">
            <a:avLst>
              <a:gd name="adj1" fmla="val 18750"/>
              <a:gd name="adj2" fmla="val -8333"/>
              <a:gd name="adj3" fmla="val 18750"/>
              <a:gd name="adj4" fmla="val -16667"/>
              <a:gd name="adj5" fmla="val 17899"/>
              <a:gd name="adj6" fmla="val -51896"/>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b="1" dirty="0" smtClean="0">
                <a:solidFill>
                  <a:schemeClr val="tx1"/>
                </a:solidFill>
              </a:rPr>
              <a:t>15</a:t>
            </a:r>
            <a:r>
              <a:rPr lang="zh-CN" altLang="en-US" b="1" dirty="0" smtClean="0">
                <a:solidFill>
                  <a:schemeClr val="tx1"/>
                </a:solidFill>
              </a:rPr>
              <a:t>大类专题教育</a:t>
            </a:r>
            <a:endParaRPr lang="zh-CN" altLang="en-US" b="1" dirty="0">
              <a:solidFill>
                <a:schemeClr val="tx1"/>
              </a:solidFill>
            </a:endParaRPr>
          </a:p>
        </p:txBody>
      </p:sp>
      <p:sp>
        <p:nvSpPr>
          <p:cNvPr id="19" name="线形标注 2 18"/>
          <p:cNvSpPr/>
          <p:nvPr/>
        </p:nvSpPr>
        <p:spPr>
          <a:xfrm>
            <a:off x="9001974" y="3243629"/>
            <a:ext cx="1469810" cy="389972"/>
          </a:xfrm>
          <a:prstGeom prst="borderCallout2">
            <a:avLst>
              <a:gd name="adj1" fmla="val 18750"/>
              <a:gd name="adj2" fmla="val -8333"/>
              <a:gd name="adj3" fmla="val 18750"/>
              <a:gd name="adj4" fmla="val -16667"/>
              <a:gd name="adj5" fmla="val 17899"/>
              <a:gd name="adj6" fmla="val -69254"/>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b="1" dirty="0" smtClean="0">
                <a:solidFill>
                  <a:schemeClr val="tx1"/>
                </a:solidFill>
              </a:rPr>
              <a:t>两类演练</a:t>
            </a:r>
            <a:endParaRPr lang="zh-CN" altLang="en-US" b="1" dirty="0">
              <a:solidFill>
                <a:schemeClr val="tx1"/>
              </a:solidFill>
            </a:endParaRPr>
          </a:p>
        </p:txBody>
      </p:sp>
      <p:sp>
        <p:nvSpPr>
          <p:cNvPr id="20" name="线形标注 2 19"/>
          <p:cNvSpPr/>
          <p:nvPr/>
        </p:nvSpPr>
        <p:spPr>
          <a:xfrm>
            <a:off x="8928823" y="4582159"/>
            <a:ext cx="1869859" cy="389972"/>
          </a:xfrm>
          <a:prstGeom prst="borderCallout2">
            <a:avLst>
              <a:gd name="adj1" fmla="val 18750"/>
              <a:gd name="adj2" fmla="val -8333"/>
              <a:gd name="adj3" fmla="val 18750"/>
              <a:gd name="adj4" fmla="val -16667"/>
              <a:gd name="adj5" fmla="val 17899"/>
              <a:gd name="adj6" fmla="val -49385"/>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b="1" dirty="0" smtClean="0">
                <a:solidFill>
                  <a:schemeClr val="tx1"/>
                </a:solidFill>
              </a:rPr>
              <a:t>法律顾问的义务</a:t>
            </a:r>
            <a:endParaRPr lang="zh-CN" altLang="en-US"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duotone>
              <a:prstClr val="black"/>
              <a:schemeClr val="accent2">
                <a:tint val="45000"/>
                <a:satMod val="400000"/>
              </a:schemeClr>
            </a:duotone>
          </a:blip>
          <a:srcRect l="1821" t="2336" r="1040" b="2792"/>
          <a:stretch>
            <a:fillRect/>
          </a:stretch>
        </p:blipFill>
        <p:spPr>
          <a:xfrm rot="5400000">
            <a:off x="2667002" y="-2667002"/>
            <a:ext cx="6857998" cy="12192002"/>
          </a:xfrm>
          <a:prstGeom prst="rect">
            <a:avLst/>
          </a:prstGeom>
        </p:spPr>
      </p:pic>
      <p:sp>
        <p:nvSpPr>
          <p:cNvPr id="7" name="矩形 6"/>
          <p:cNvSpPr/>
          <p:nvPr/>
        </p:nvSpPr>
        <p:spPr>
          <a:xfrm>
            <a:off x="247286" y="226422"/>
            <a:ext cx="11698514" cy="6386286"/>
          </a:xfrm>
          <a:prstGeom prst="rect">
            <a:avLst/>
          </a:prstGeom>
          <a:solidFill>
            <a:schemeClr val="bg1"/>
          </a:solidFill>
          <a:ln>
            <a:solidFill>
              <a:srgbClr val="E03837"/>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08000" y="467178"/>
            <a:ext cx="86364" cy="523220"/>
          </a:xfrm>
          <a:prstGeom prst="rect">
            <a:avLst/>
          </a:pr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986970" y="467360"/>
            <a:ext cx="4941881" cy="523220"/>
            <a:chOff x="986971" y="1464035"/>
            <a:chExt cx="3848798" cy="523220"/>
          </a:xfrm>
        </p:grpSpPr>
        <p:sp>
          <p:nvSpPr>
            <p:cNvPr id="13" name="矩形: 圆角 12"/>
            <p:cNvSpPr/>
            <p:nvPr/>
          </p:nvSpPr>
          <p:spPr>
            <a:xfrm>
              <a:off x="986971" y="1464035"/>
              <a:ext cx="3657600" cy="523220"/>
            </a:xfrm>
            <a:prstGeom prst="roundRect">
              <a:avLst/>
            </a:prstGeom>
            <a:solidFill>
              <a:srgbClr val="E03837"/>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1117599" y="1545742"/>
              <a:ext cx="3718170" cy="400110"/>
            </a:xfrm>
            <a:prstGeom prst="rect">
              <a:avLst/>
            </a:prstGeom>
            <a:noFill/>
          </p:spPr>
          <p:txBody>
            <a:bodyPr wrap="square" rtlCol="0">
              <a:spAutoFit/>
            </a:bodyPr>
            <a:lstStyle/>
            <a:p>
              <a:pPr marL="285750" indent="-285750">
                <a:buFont typeface="Wingdings" panose="05000000000000000000" pitchFamily="2" charset="2"/>
                <a:buChar char="u"/>
              </a:pPr>
              <a:r>
                <a:rPr lang="zh-CN" altLang="en-US" sz="2000" b="1" spc="600" dirty="0" smtClean="0">
                  <a:solidFill>
                    <a:schemeClr val="bg1"/>
                  </a:solidFill>
                  <a:latin typeface="思源黑体 CN Light" panose="020B0300000000000000" pitchFamily="34" charset="-122"/>
                  <a:ea typeface="思源黑体 CN Light" panose="020B0300000000000000" pitchFamily="34" charset="-122"/>
                </a:rPr>
                <a:t>第五章 安全教育与培训</a:t>
              </a:r>
              <a:endParaRPr lang="en-US" altLang="zh-CN" sz="2000" b="1" spc="600" dirty="0" smtClean="0">
                <a:solidFill>
                  <a:schemeClr val="bg1"/>
                </a:solidFill>
                <a:latin typeface="思源黑体 CN Light" panose="020B0300000000000000" pitchFamily="34" charset="-122"/>
                <a:ea typeface="思源黑体 CN Light" panose="020B0300000000000000" pitchFamily="34" charset="-122"/>
              </a:endParaRPr>
            </a:p>
          </p:txBody>
        </p:sp>
      </p:grpSp>
      <p:sp>
        <p:nvSpPr>
          <p:cNvPr id="26" name="文本框 40"/>
          <p:cNvSpPr txBox="1"/>
          <p:nvPr/>
        </p:nvSpPr>
        <p:spPr>
          <a:xfrm>
            <a:off x="894715" y="1342972"/>
            <a:ext cx="6502781" cy="3877985"/>
          </a:xfrm>
          <a:prstGeom prst="rect">
            <a:avLst/>
          </a:prstGeom>
          <a:noFill/>
        </p:spPr>
        <p:txBody>
          <a:bodyPr wrap="square" rtlCol="0">
            <a:spAutoFit/>
          </a:bodyPr>
          <a:lstStyle/>
          <a:p>
            <a:pPr marL="342900" indent="-342900">
              <a:lnSpc>
                <a:spcPct val="150000"/>
              </a:lnSpc>
              <a:spcAft>
                <a:spcPts val="1200"/>
              </a:spcAft>
              <a:buClr>
                <a:srgbClr val="E03837"/>
              </a:buClr>
              <a:buFont typeface="Wingdings" panose="05000000000000000000" pitchFamily="2" charset="2"/>
              <a:buChar char="Ø"/>
            </a:pPr>
            <a:r>
              <a:rPr lang="zh-CN" altLang="en-US" b="1" dirty="0"/>
              <a:t>第五十二条  学校组织学生开展实验、体育、舞蹈、研学、社会实践等教育教学活动前，应当按照课程规范、教学大纲或者活动特点对</a:t>
            </a:r>
            <a:r>
              <a:rPr lang="zh-CN" altLang="en-US" b="1" dirty="0">
                <a:solidFill>
                  <a:srgbClr val="FF0000"/>
                </a:solidFill>
              </a:rPr>
              <a:t>学生进行特定活动的安全教育</a:t>
            </a:r>
            <a:r>
              <a:rPr lang="zh-CN" altLang="en-US" b="1" dirty="0" smtClean="0">
                <a:solidFill>
                  <a:srgbClr val="FF0000"/>
                </a:solidFill>
              </a:rPr>
              <a:t>。</a:t>
            </a:r>
            <a:endParaRPr lang="en-US" altLang="zh-CN" b="1" dirty="0" smtClean="0">
              <a:solidFill>
                <a:srgbClr val="FF0000"/>
              </a:solidFill>
            </a:endParaRPr>
          </a:p>
          <a:p>
            <a:pPr>
              <a:lnSpc>
                <a:spcPct val="150000"/>
              </a:lnSpc>
              <a:spcAft>
                <a:spcPts val="1200"/>
              </a:spcAft>
              <a:buClr>
                <a:srgbClr val="E03837"/>
              </a:buClr>
            </a:pPr>
            <a:r>
              <a:rPr lang="zh-CN" altLang="en-US" b="1" dirty="0" smtClean="0">
                <a:solidFill>
                  <a:srgbClr val="FF0000"/>
                </a:solidFill>
              </a:rPr>
              <a:t>    学校</a:t>
            </a:r>
            <a:r>
              <a:rPr lang="zh-CN" altLang="en-US" b="1" dirty="0">
                <a:solidFill>
                  <a:srgbClr val="FF0000"/>
                </a:solidFill>
              </a:rPr>
              <a:t>组织大型集体活动，应当提前对参加活动的学生进行安全教育</a:t>
            </a:r>
            <a:r>
              <a:rPr lang="zh-CN" altLang="en-US" b="1" dirty="0" smtClean="0">
                <a:solidFill>
                  <a:srgbClr val="FF0000"/>
                </a:solidFill>
              </a:rPr>
              <a:t>。</a:t>
            </a:r>
            <a:endParaRPr lang="en-US" altLang="zh-CN" b="1" dirty="0" smtClean="0">
              <a:solidFill>
                <a:srgbClr val="FF0000"/>
              </a:solidFill>
            </a:endParaRPr>
          </a:p>
          <a:p>
            <a:pPr marL="342900" indent="-342900">
              <a:lnSpc>
                <a:spcPct val="150000"/>
              </a:lnSpc>
              <a:spcAft>
                <a:spcPts val="1200"/>
              </a:spcAft>
              <a:buClr>
                <a:srgbClr val="E03837"/>
              </a:buClr>
              <a:buFont typeface="Wingdings" panose="05000000000000000000" pitchFamily="2" charset="2"/>
              <a:buChar char="Ø"/>
            </a:pPr>
            <a:r>
              <a:rPr lang="zh-CN" altLang="en-US" b="1" dirty="0" smtClean="0"/>
              <a:t>第五十四</a:t>
            </a:r>
            <a:r>
              <a:rPr lang="zh-CN" altLang="en-US" b="1" dirty="0"/>
              <a:t>条 </a:t>
            </a:r>
            <a:r>
              <a:rPr lang="zh-CN" altLang="en-US" b="1" dirty="0" smtClean="0"/>
              <a:t> </a:t>
            </a:r>
            <a:r>
              <a:rPr lang="zh-CN" altLang="zh-CN" b="1" dirty="0" smtClean="0">
                <a:solidFill>
                  <a:srgbClr val="FF0000"/>
                </a:solidFill>
              </a:rPr>
              <a:t>教育</a:t>
            </a:r>
            <a:r>
              <a:rPr lang="zh-CN" altLang="zh-CN" b="1" dirty="0">
                <a:solidFill>
                  <a:srgbClr val="FF0000"/>
                </a:solidFill>
              </a:rPr>
              <a:t>主管部门应当将学校安全知识和安全技能教育纳入幼儿园、中小学校教师继续教育培训。</a:t>
            </a:r>
          </a:p>
          <a:p>
            <a:pPr marL="342900" indent="-342900">
              <a:lnSpc>
                <a:spcPct val="150000"/>
              </a:lnSpc>
              <a:spcAft>
                <a:spcPts val="1200"/>
              </a:spcAft>
              <a:buClr>
                <a:srgbClr val="E03837"/>
              </a:buClr>
              <a:buFont typeface="Wingdings" panose="05000000000000000000" pitchFamily="2" charset="2"/>
              <a:buChar char="Ø"/>
            </a:pPr>
            <a:endParaRPr lang="zh-CN" altLang="en-US" b="1" dirty="0"/>
          </a:p>
        </p:txBody>
      </p:sp>
      <p:sp>
        <p:nvSpPr>
          <p:cNvPr id="11" name="矩形 13"/>
          <p:cNvSpPr/>
          <p:nvPr/>
        </p:nvSpPr>
        <p:spPr>
          <a:xfrm>
            <a:off x="275388" y="6179573"/>
            <a:ext cx="11670412" cy="431675"/>
          </a:xfrm>
          <a:custGeom>
            <a:avLst/>
            <a:gdLst>
              <a:gd name="connsiteX0" fmla="*/ 0 w 12192000"/>
              <a:gd name="connsiteY0" fmla="*/ 0 h 3619481"/>
              <a:gd name="connsiteX1" fmla="*/ 12192000 w 12192000"/>
              <a:gd name="connsiteY1" fmla="*/ 0 h 3619481"/>
              <a:gd name="connsiteX2" fmla="*/ 12192000 w 12192000"/>
              <a:gd name="connsiteY2" fmla="*/ 3619481 h 3619481"/>
              <a:gd name="connsiteX3" fmla="*/ 0 w 12192000"/>
              <a:gd name="connsiteY3" fmla="*/ 3619481 h 3619481"/>
              <a:gd name="connsiteX4" fmla="*/ 0 w 12192000"/>
              <a:gd name="connsiteY4" fmla="*/ 0 h 3619481"/>
              <a:gd name="connsiteX0-1" fmla="*/ 0 w 12192000"/>
              <a:gd name="connsiteY0-2" fmla="*/ 0 h 3619481"/>
              <a:gd name="connsiteX1-3" fmla="*/ 12192000 w 12192000"/>
              <a:gd name="connsiteY1-4" fmla="*/ 0 h 3619481"/>
              <a:gd name="connsiteX2-5" fmla="*/ 12192000 w 12192000"/>
              <a:gd name="connsiteY2-6" fmla="*/ 3619481 h 3619481"/>
              <a:gd name="connsiteX3-7" fmla="*/ 0 w 12192000"/>
              <a:gd name="connsiteY3-8" fmla="*/ 3619481 h 3619481"/>
              <a:gd name="connsiteX4-9" fmla="*/ 0 w 12192000"/>
              <a:gd name="connsiteY4-10" fmla="*/ 0 h 3619481"/>
              <a:gd name="connsiteX0-11" fmla="*/ 0 w 12192000"/>
              <a:gd name="connsiteY0-12" fmla="*/ 0 h 3619481"/>
              <a:gd name="connsiteX1-13" fmla="*/ 12192000 w 12192000"/>
              <a:gd name="connsiteY1-14" fmla="*/ 0 h 3619481"/>
              <a:gd name="connsiteX2-15" fmla="*/ 12192000 w 12192000"/>
              <a:gd name="connsiteY2-16" fmla="*/ 3619481 h 3619481"/>
              <a:gd name="connsiteX3-17" fmla="*/ 0 w 12192000"/>
              <a:gd name="connsiteY3-18" fmla="*/ 3619481 h 3619481"/>
              <a:gd name="connsiteX4-19" fmla="*/ 0 w 12192000"/>
              <a:gd name="connsiteY4-20" fmla="*/ 0 h 3619481"/>
              <a:gd name="connsiteX0-21" fmla="*/ 0 w 12192000"/>
              <a:gd name="connsiteY0-22" fmla="*/ 0 h 3619481"/>
              <a:gd name="connsiteX1-23" fmla="*/ 12192000 w 12192000"/>
              <a:gd name="connsiteY1-24" fmla="*/ 0 h 3619481"/>
              <a:gd name="connsiteX2-25" fmla="*/ 12192000 w 12192000"/>
              <a:gd name="connsiteY2-26" fmla="*/ 3619481 h 3619481"/>
              <a:gd name="connsiteX3-27" fmla="*/ 0 w 12192000"/>
              <a:gd name="connsiteY3-28" fmla="*/ 3619481 h 3619481"/>
              <a:gd name="connsiteX4-29" fmla="*/ 0 w 12192000"/>
              <a:gd name="connsiteY4-30" fmla="*/ 0 h 3619481"/>
              <a:gd name="connsiteX0-31" fmla="*/ 0 w 12192000"/>
              <a:gd name="connsiteY0-32" fmla="*/ 0 h 3619481"/>
              <a:gd name="connsiteX1-33" fmla="*/ 12192000 w 12192000"/>
              <a:gd name="connsiteY1-34" fmla="*/ 0 h 3619481"/>
              <a:gd name="connsiteX2-35" fmla="*/ 12192000 w 12192000"/>
              <a:gd name="connsiteY2-36" fmla="*/ 3619481 h 3619481"/>
              <a:gd name="connsiteX3-37" fmla="*/ 0 w 12192000"/>
              <a:gd name="connsiteY3-38" fmla="*/ 3619481 h 3619481"/>
              <a:gd name="connsiteX4-39" fmla="*/ 0 w 12192000"/>
              <a:gd name="connsiteY4-40" fmla="*/ 0 h 36194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3619481">
                <a:moveTo>
                  <a:pt x="0" y="0"/>
                </a:moveTo>
                <a:cubicBezTo>
                  <a:pt x="3959225" y="1285875"/>
                  <a:pt x="8499475" y="1685925"/>
                  <a:pt x="12192000" y="0"/>
                </a:cubicBezTo>
                <a:lnTo>
                  <a:pt x="12192000" y="3619481"/>
                </a:lnTo>
                <a:lnTo>
                  <a:pt x="0" y="3619481"/>
                </a:lnTo>
                <a:lnTo>
                  <a:pt x="0" y="0"/>
                </a:lnTo>
                <a:close/>
              </a:path>
            </a:pathLst>
          </a:cu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3"/>
          <p:cNvSpPr/>
          <p:nvPr/>
        </p:nvSpPr>
        <p:spPr>
          <a:xfrm rot="16200000">
            <a:off x="8441365" y="3117796"/>
            <a:ext cx="6404385" cy="604485"/>
          </a:xfrm>
          <a:custGeom>
            <a:avLst/>
            <a:gdLst>
              <a:gd name="connsiteX0" fmla="*/ 0 w 12192000"/>
              <a:gd name="connsiteY0" fmla="*/ 0 h 3619481"/>
              <a:gd name="connsiteX1" fmla="*/ 12192000 w 12192000"/>
              <a:gd name="connsiteY1" fmla="*/ 0 h 3619481"/>
              <a:gd name="connsiteX2" fmla="*/ 12192000 w 12192000"/>
              <a:gd name="connsiteY2" fmla="*/ 3619481 h 3619481"/>
              <a:gd name="connsiteX3" fmla="*/ 0 w 12192000"/>
              <a:gd name="connsiteY3" fmla="*/ 3619481 h 3619481"/>
              <a:gd name="connsiteX4" fmla="*/ 0 w 12192000"/>
              <a:gd name="connsiteY4" fmla="*/ 0 h 3619481"/>
              <a:gd name="connsiteX0-1" fmla="*/ 0 w 12192000"/>
              <a:gd name="connsiteY0-2" fmla="*/ 0 h 3619481"/>
              <a:gd name="connsiteX1-3" fmla="*/ 12192000 w 12192000"/>
              <a:gd name="connsiteY1-4" fmla="*/ 0 h 3619481"/>
              <a:gd name="connsiteX2-5" fmla="*/ 12192000 w 12192000"/>
              <a:gd name="connsiteY2-6" fmla="*/ 3619481 h 3619481"/>
              <a:gd name="connsiteX3-7" fmla="*/ 0 w 12192000"/>
              <a:gd name="connsiteY3-8" fmla="*/ 3619481 h 3619481"/>
              <a:gd name="connsiteX4-9" fmla="*/ 0 w 12192000"/>
              <a:gd name="connsiteY4-10" fmla="*/ 0 h 3619481"/>
              <a:gd name="connsiteX0-11" fmla="*/ 0 w 12192000"/>
              <a:gd name="connsiteY0-12" fmla="*/ 0 h 3619481"/>
              <a:gd name="connsiteX1-13" fmla="*/ 12192000 w 12192000"/>
              <a:gd name="connsiteY1-14" fmla="*/ 0 h 3619481"/>
              <a:gd name="connsiteX2-15" fmla="*/ 12192000 w 12192000"/>
              <a:gd name="connsiteY2-16" fmla="*/ 3619481 h 3619481"/>
              <a:gd name="connsiteX3-17" fmla="*/ 0 w 12192000"/>
              <a:gd name="connsiteY3-18" fmla="*/ 3619481 h 3619481"/>
              <a:gd name="connsiteX4-19" fmla="*/ 0 w 12192000"/>
              <a:gd name="connsiteY4-20" fmla="*/ 0 h 3619481"/>
              <a:gd name="connsiteX0-21" fmla="*/ 0 w 12192000"/>
              <a:gd name="connsiteY0-22" fmla="*/ 0 h 3619481"/>
              <a:gd name="connsiteX1-23" fmla="*/ 12192000 w 12192000"/>
              <a:gd name="connsiteY1-24" fmla="*/ 0 h 3619481"/>
              <a:gd name="connsiteX2-25" fmla="*/ 12192000 w 12192000"/>
              <a:gd name="connsiteY2-26" fmla="*/ 3619481 h 3619481"/>
              <a:gd name="connsiteX3-27" fmla="*/ 0 w 12192000"/>
              <a:gd name="connsiteY3-28" fmla="*/ 3619481 h 3619481"/>
              <a:gd name="connsiteX4-29" fmla="*/ 0 w 12192000"/>
              <a:gd name="connsiteY4-30" fmla="*/ 0 h 3619481"/>
              <a:gd name="connsiteX0-31" fmla="*/ 0 w 12192000"/>
              <a:gd name="connsiteY0-32" fmla="*/ 0 h 3619481"/>
              <a:gd name="connsiteX1-33" fmla="*/ 12192000 w 12192000"/>
              <a:gd name="connsiteY1-34" fmla="*/ 0 h 3619481"/>
              <a:gd name="connsiteX2-35" fmla="*/ 12192000 w 12192000"/>
              <a:gd name="connsiteY2-36" fmla="*/ 3619481 h 3619481"/>
              <a:gd name="connsiteX3-37" fmla="*/ 0 w 12192000"/>
              <a:gd name="connsiteY3-38" fmla="*/ 3619481 h 3619481"/>
              <a:gd name="connsiteX4-39" fmla="*/ 0 w 12192000"/>
              <a:gd name="connsiteY4-40" fmla="*/ 0 h 36194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3619481">
                <a:moveTo>
                  <a:pt x="0" y="0"/>
                </a:moveTo>
                <a:cubicBezTo>
                  <a:pt x="3959225" y="1285875"/>
                  <a:pt x="8499475" y="1685925"/>
                  <a:pt x="12192000" y="0"/>
                </a:cubicBezTo>
                <a:lnTo>
                  <a:pt x="12192000" y="3619481"/>
                </a:lnTo>
                <a:lnTo>
                  <a:pt x="0" y="3619481"/>
                </a:lnTo>
                <a:lnTo>
                  <a:pt x="0" y="0"/>
                </a:lnTo>
                <a:close/>
              </a:path>
            </a:pathLst>
          </a:cu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7822534" y="3999029"/>
            <a:ext cx="2923253" cy="2145189"/>
            <a:chOff x="6849067" y="1318892"/>
            <a:chExt cx="4370708" cy="3028135"/>
          </a:xfrm>
        </p:grpSpPr>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6223" y="1553853"/>
              <a:ext cx="4006476" cy="2554009"/>
            </a:xfrm>
            <a:prstGeom prst="rect">
              <a:avLst/>
            </a:prstGeom>
            <a:ln>
              <a:solidFill>
                <a:schemeClr val="bg1">
                  <a:lumMod val="65000"/>
                </a:schemeClr>
              </a:solidFill>
            </a:ln>
            <a:effectLst>
              <a:outerShdw blurRad="63500" algn="ctr" rotWithShape="0">
                <a:prstClr val="black">
                  <a:alpha val="40000"/>
                </a:prstClr>
              </a:outerShdw>
            </a:effectLst>
          </p:spPr>
        </p:pic>
        <p:sp>
          <p:nvSpPr>
            <p:cNvPr id="18" name="半闭框 17"/>
            <p:cNvSpPr/>
            <p:nvPr/>
          </p:nvSpPr>
          <p:spPr>
            <a:xfrm>
              <a:off x="6849067" y="1318892"/>
              <a:ext cx="310910" cy="310910"/>
            </a:xfrm>
            <a:prstGeom prst="halfFrame">
              <a:avLst/>
            </a:pr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半闭框 18"/>
            <p:cNvSpPr/>
            <p:nvPr/>
          </p:nvSpPr>
          <p:spPr>
            <a:xfrm rot="10800000">
              <a:off x="10908865" y="4036117"/>
              <a:ext cx="310910" cy="310910"/>
            </a:xfrm>
            <a:prstGeom prst="halfFrame">
              <a:avLst/>
            </a:pr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0" name="线形标注 2 19"/>
          <p:cNvSpPr/>
          <p:nvPr/>
        </p:nvSpPr>
        <p:spPr>
          <a:xfrm>
            <a:off x="8636216" y="1552447"/>
            <a:ext cx="1083856" cy="389972"/>
          </a:xfrm>
          <a:prstGeom prst="borderCallout2">
            <a:avLst>
              <a:gd name="adj1" fmla="val 18750"/>
              <a:gd name="adj2" fmla="val -8333"/>
              <a:gd name="adj3" fmla="val 18750"/>
              <a:gd name="adj4" fmla="val -16667"/>
              <a:gd name="adj5" fmla="val 22589"/>
              <a:gd name="adj6" fmla="val -93363"/>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1600" b="1" dirty="0" smtClean="0">
                <a:solidFill>
                  <a:schemeClr val="tx1"/>
                </a:solidFill>
              </a:rPr>
              <a:t>特定活动</a:t>
            </a:r>
            <a:endParaRPr lang="zh-CN" altLang="en-US" sz="1600" b="1" dirty="0">
              <a:solidFill>
                <a:schemeClr val="tx1"/>
              </a:solidFill>
            </a:endParaRPr>
          </a:p>
        </p:txBody>
      </p:sp>
      <p:sp>
        <p:nvSpPr>
          <p:cNvPr id="21" name="线形标注 2 20"/>
          <p:cNvSpPr/>
          <p:nvPr/>
        </p:nvSpPr>
        <p:spPr>
          <a:xfrm>
            <a:off x="8636216" y="2871671"/>
            <a:ext cx="1559344" cy="389972"/>
          </a:xfrm>
          <a:prstGeom prst="borderCallout2">
            <a:avLst>
              <a:gd name="adj1" fmla="val 18750"/>
              <a:gd name="adj2" fmla="val -8333"/>
              <a:gd name="adj3" fmla="val 18750"/>
              <a:gd name="adj4" fmla="val -16667"/>
              <a:gd name="adj5" fmla="val 20244"/>
              <a:gd name="adj6" fmla="val -65522"/>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1600" b="1" dirty="0" smtClean="0">
                <a:solidFill>
                  <a:schemeClr val="tx1"/>
                </a:solidFill>
              </a:rPr>
              <a:t>大型集体活动</a:t>
            </a:r>
            <a:endParaRPr lang="zh-CN" altLang="en-US" sz="1600"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duotone>
              <a:prstClr val="black"/>
              <a:schemeClr val="accent2">
                <a:tint val="45000"/>
                <a:satMod val="400000"/>
              </a:schemeClr>
            </a:duotone>
          </a:blip>
          <a:srcRect l="1821" t="2336" r="1040" b="2792"/>
          <a:stretch>
            <a:fillRect/>
          </a:stretch>
        </p:blipFill>
        <p:spPr>
          <a:xfrm rot="5400000">
            <a:off x="2667002" y="-2667002"/>
            <a:ext cx="6857998" cy="12192002"/>
          </a:xfrm>
          <a:prstGeom prst="rect">
            <a:avLst/>
          </a:prstGeom>
        </p:spPr>
      </p:pic>
      <p:sp>
        <p:nvSpPr>
          <p:cNvPr id="7" name="矩形 6"/>
          <p:cNvSpPr/>
          <p:nvPr/>
        </p:nvSpPr>
        <p:spPr>
          <a:xfrm>
            <a:off x="248429" y="235947"/>
            <a:ext cx="11698514" cy="6386286"/>
          </a:xfrm>
          <a:prstGeom prst="rect">
            <a:avLst/>
          </a:prstGeom>
          <a:solidFill>
            <a:schemeClr val="bg1"/>
          </a:solidFill>
          <a:ln>
            <a:solidFill>
              <a:srgbClr val="E03837"/>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08000" y="467178"/>
            <a:ext cx="86364" cy="523220"/>
          </a:xfrm>
          <a:prstGeom prst="rect">
            <a:avLst/>
          </a:pr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986970" y="467360"/>
            <a:ext cx="4941881" cy="523220"/>
            <a:chOff x="986971" y="1464035"/>
            <a:chExt cx="3848798" cy="523220"/>
          </a:xfrm>
        </p:grpSpPr>
        <p:sp>
          <p:nvSpPr>
            <p:cNvPr id="13" name="矩形: 圆角 12"/>
            <p:cNvSpPr/>
            <p:nvPr/>
          </p:nvSpPr>
          <p:spPr>
            <a:xfrm>
              <a:off x="986971" y="1464035"/>
              <a:ext cx="3657600" cy="523220"/>
            </a:xfrm>
            <a:prstGeom prst="roundRect">
              <a:avLst/>
            </a:prstGeom>
            <a:solidFill>
              <a:srgbClr val="E03837"/>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1117599" y="1545742"/>
              <a:ext cx="3718170" cy="400110"/>
            </a:xfrm>
            <a:prstGeom prst="rect">
              <a:avLst/>
            </a:prstGeom>
            <a:noFill/>
          </p:spPr>
          <p:txBody>
            <a:bodyPr wrap="square" rtlCol="0">
              <a:spAutoFit/>
            </a:bodyPr>
            <a:lstStyle/>
            <a:p>
              <a:pPr marL="285750" indent="-285750">
                <a:buFont typeface="Wingdings" panose="05000000000000000000" pitchFamily="2" charset="2"/>
                <a:buChar char="u"/>
              </a:pPr>
              <a:r>
                <a:rPr lang="zh-CN" altLang="en-US" sz="2000" b="1" spc="600" dirty="0" smtClean="0">
                  <a:solidFill>
                    <a:schemeClr val="bg1"/>
                  </a:solidFill>
                  <a:latin typeface="思源黑体 CN Light" panose="020B0300000000000000" pitchFamily="34" charset="-122"/>
                  <a:ea typeface="思源黑体 CN Light" panose="020B0300000000000000" pitchFamily="34" charset="-122"/>
                </a:rPr>
                <a:t>第五章 安全教育与培训</a:t>
              </a:r>
              <a:endParaRPr lang="en-US" altLang="zh-CN" sz="2000" b="1" spc="600" dirty="0" smtClean="0">
                <a:solidFill>
                  <a:schemeClr val="bg1"/>
                </a:solidFill>
                <a:latin typeface="思源黑体 CN Light" panose="020B0300000000000000" pitchFamily="34" charset="-122"/>
                <a:ea typeface="思源黑体 CN Light" panose="020B0300000000000000" pitchFamily="34" charset="-122"/>
              </a:endParaRPr>
            </a:p>
          </p:txBody>
        </p:sp>
      </p:grpSp>
      <p:sp>
        <p:nvSpPr>
          <p:cNvPr id="26" name="文本框 40"/>
          <p:cNvSpPr txBox="1"/>
          <p:nvPr/>
        </p:nvSpPr>
        <p:spPr>
          <a:xfrm>
            <a:off x="894713" y="1342972"/>
            <a:ext cx="6365623" cy="3308598"/>
          </a:xfrm>
          <a:prstGeom prst="rect">
            <a:avLst/>
          </a:prstGeom>
          <a:noFill/>
        </p:spPr>
        <p:txBody>
          <a:bodyPr wrap="square" rtlCol="0">
            <a:spAutoFit/>
          </a:bodyPr>
          <a:lstStyle/>
          <a:p>
            <a:pPr marL="342900" indent="-342900">
              <a:lnSpc>
                <a:spcPct val="150000"/>
              </a:lnSpc>
              <a:spcAft>
                <a:spcPts val="1200"/>
              </a:spcAft>
              <a:buClr>
                <a:srgbClr val="E03837"/>
              </a:buClr>
              <a:buFont typeface="Wingdings" panose="05000000000000000000" pitchFamily="2" charset="2"/>
              <a:buChar char="Ø"/>
            </a:pPr>
            <a:r>
              <a:rPr lang="zh-CN" altLang="en-US" b="1" dirty="0" smtClean="0"/>
              <a:t>第五十五</a:t>
            </a:r>
            <a:r>
              <a:rPr lang="zh-CN" altLang="en-US" b="1" dirty="0"/>
              <a:t>条  </a:t>
            </a:r>
            <a:r>
              <a:rPr lang="zh-CN" altLang="en-US" b="1" dirty="0">
                <a:solidFill>
                  <a:srgbClr val="FF0000"/>
                </a:solidFill>
              </a:rPr>
              <a:t>学校应当组织对教职工、安全保卫人员进行安全风险防控、应急处置和相关安全法律知识的教育培训。</a:t>
            </a:r>
          </a:p>
          <a:p>
            <a:pPr>
              <a:lnSpc>
                <a:spcPct val="150000"/>
              </a:lnSpc>
              <a:spcAft>
                <a:spcPts val="1200"/>
              </a:spcAft>
              <a:buClr>
                <a:srgbClr val="E03837"/>
              </a:buClr>
            </a:pPr>
            <a:r>
              <a:rPr lang="zh-CN" altLang="en-US" b="1" dirty="0" smtClean="0"/>
              <a:t>    县</a:t>
            </a:r>
            <a:r>
              <a:rPr lang="zh-CN" altLang="en-US" b="1" dirty="0"/>
              <a:t>级以上人民政府公安机关应当会同教育、人力资源社会保障等学校主管部门加强</a:t>
            </a:r>
            <a:r>
              <a:rPr lang="zh-CN" altLang="en-US" b="1" dirty="0">
                <a:solidFill>
                  <a:srgbClr val="FF0000"/>
                </a:solidFill>
              </a:rPr>
              <a:t>对学校保安员培训的监督指导</a:t>
            </a:r>
            <a:r>
              <a:rPr lang="zh-CN" altLang="en-US" b="1" dirty="0"/>
              <a:t>。</a:t>
            </a:r>
          </a:p>
          <a:p>
            <a:pPr>
              <a:lnSpc>
                <a:spcPct val="150000"/>
              </a:lnSpc>
              <a:spcAft>
                <a:spcPts val="1200"/>
              </a:spcAft>
              <a:buClr>
                <a:srgbClr val="E03837"/>
              </a:buClr>
            </a:pPr>
            <a:r>
              <a:rPr lang="zh-CN" altLang="en-US" b="1" dirty="0" smtClean="0"/>
              <a:t>    </a:t>
            </a:r>
            <a:r>
              <a:rPr lang="zh-CN" altLang="en-US" b="1" dirty="0" smtClean="0">
                <a:solidFill>
                  <a:srgbClr val="FF0000"/>
                </a:solidFill>
              </a:rPr>
              <a:t>开设</a:t>
            </a:r>
            <a:r>
              <a:rPr lang="zh-CN" altLang="en-US" b="1" dirty="0">
                <a:solidFill>
                  <a:srgbClr val="FF0000"/>
                </a:solidFill>
              </a:rPr>
              <a:t>师范专业的学校，应当为师范生开设幼儿和未成年学生安全教育管理以及安全技能课程，课程考核不合格的不得在中小学校、幼儿园实习</a:t>
            </a:r>
            <a:r>
              <a:rPr lang="zh-CN" altLang="en-US" b="1" dirty="0" smtClean="0">
                <a:solidFill>
                  <a:srgbClr val="FF0000"/>
                </a:solidFill>
              </a:rPr>
              <a:t>。</a:t>
            </a:r>
            <a:endParaRPr lang="zh-CN" altLang="en-US" b="1" dirty="0">
              <a:solidFill>
                <a:srgbClr val="FF0000"/>
              </a:solidFill>
            </a:endParaRPr>
          </a:p>
        </p:txBody>
      </p:sp>
      <p:sp>
        <p:nvSpPr>
          <p:cNvPr id="14" name="矩形 13"/>
          <p:cNvSpPr/>
          <p:nvPr/>
        </p:nvSpPr>
        <p:spPr>
          <a:xfrm>
            <a:off x="275388" y="6179573"/>
            <a:ext cx="11670412" cy="431675"/>
          </a:xfrm>
          <a:custGeom>
            <a:avLst/>
            <a:gdLst>
              <a:gd name="connsiteX0" fmla="*/ 0 w 12192000"/>
              <a:gd name="connsiteY0" fmla="*/ 0 h 3619481"/>
              <a:gd name="connsiteX1" fmla="*/ 12192000 w 12192000"/>
              <a:gd name="connsiteY1" fmla="*/ 0 h 3619481"/>
              <a:gd name="connsiteX2" fmla="*/ 12192000 w 12192000"/>
              <a:gd name="connsiteY2" fmla="*/ 3619481 h 3619481"/>
              <a:gd name="connsiteX3" fmla="*/ 0 w 12192000"/>
              <a:gd name="connsiteY3" fmla="*/ 3619481 h 3619481"/>
              <a:gd name="connsiteX4" fmla="*/ 0 w 12192000"/>
              <a:gd name="connsiteY4" fmla="*/ 0 h 3619481"/>
              <a:gd name="connsiteX0-1" fmla="*/ 0 w 12192000"/>
              <a:gd name="connsiteY0-2" fmla="*/ 0 h 3619481"/>
              <a:gd name="connsiteX1-3" fmla="*/ 12192000 w 12192000"/>
              <a:gd name="connsiteY1-4" fmla="*/ 0 h 3619481"/>
              <a:gd name="connsiteX2-5" fmla="*/ 12192000 w 12192000"/>
              <a:gd name="connsiteY2-6" fmla="*/ 3619481 h 3619481"/>
              <a:gd name="connsiteX3-7" fmla="*/ 0 w 12192000"/>
              <a:gd name="connsiteY3-8" fmla="*/ 3619481 h 3619481"/>
              <a:gd name="connsiteX4-9" fmla="*/ 0 w 12192000"/>
              <a:gd name="connsiteY4-10" fmla="*/ 0 h 3619481"/>
              <a:gd name="connsiteX0-11" fmla="*/ 0 w 12192000"/>
              <a:gd name="connsiteY0-12" fmla="*/ 0 h 3619481"/>
              <a:gd name="connsiteX1-13" fmla="*/ 12192000 w 12192000"/>
              <a:gd name="connsiteY1-14" fmla="*/ 0 h 3619481"/>
              <a:gd name="connsiteX2-15" fmla="*/ 12192000 w 12192000"/>
              <a:gd name="connsiteY2-16" fmla="*/ 3619481 h 3619481"/>
              <a:gd name="connsiteX3-17" fmla="*/ 0 w 12192000"/>
              <a:gd name="connsiteY3-18" fmla="*/ 3619481 h 3619481"/>
              <a:gd name="connsiteX4-19" fmla="*/ 0 w 12192000"/>
              <a:gd name="connsiteY4-20" fmla="*/ 0 h 3619481"/>
              <a:gd name="connsiteX0-21" fmla="*/ 0 w 12192000"/>
              <a:gd name="connsiteY0-22" fmla="*/ 0 h 3619481"/>
              <a:gd name="connsiteX1-23" fmla="*/ 12192000 w 12192000"/>
              <a:gd name="connsiteY1-24" fmla="*/ 0 h 3619481"/>
              <a:gd name="connsiteX2-25" fmla="*/ 12192000 w 12192000"/>
              <a:gd name="connsiteY2-26" fmla="*/ 3619481 h 3619481"/>
              <a:gd name="connsiteX3-27" fmla="*/ 0 w 12192000"/>
              <a:gd name="connsiteY3-28" fmla="*/ 3619481 h 3619481"/>
              <a:gd name="connsiteX4-29" fmla="*/ 0 w 12192000"/>
              <a:gd name="connsiteY4-30" fmla="*/ 0 h 3619481"/>
              <a:gd name="connsiteX0-31" fmla="*/ 0 w 12192000"/>
              <a:gd name="connsiteY0-32" fmla="*/ 0 h 3619481"/>
              <a:gd name="connsiteX1-33" fmla="*/ 12192000 w 12192000"/>
              <a:gd name="connsiteY1-34" fmla="*/ 0 h 3619481"/>
              <a:gd name="connsiteX2-35" fmla="*/ 12192000 w 12192000"/>
              <a:gd name="connsiteY2-36" fmla="*/ 3619481 h 3619481"/>
              <a:gd name="connsiteX3-37" fmla="*/ 0 w 12192000"/>
              <a:gd name="connsiteY3-38" fmla="*/ 3619481 h 3619481"/>
              <a:gd name="connsiteX4-39" fmla="*/ 0 w 12192000"/>
              <a:gd name="connsiteY4-40" fmla="*/ 0 h 36194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3619481">
                <a:moveTo>
                  <a:pt x="0" y="0"/>
                </a:moveTo>
                <a:cubicBezTo>
                  <a:pt x="3959225" y="1285875"/>
                  <a:pt x="8499475" y="1685925"/>
                  <a:pt x="12192000" y="0"/>
                </a:cubicBezTo>
                <a:lnTo>
                  <a:pt x="12192000" y="3619481"/>
                </a:lnTo>
                <a:lnTo>
                  <a:pt x="0" y="3619481"/>
                </a:lnTo>
                <a:lnTo>
                  <a:pt x="0" y="0"/>
                </a:lnTo>
                <a:close/>
              </a:path>
            </a:pathLst>
          </a:cu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13"/>
          <p:cNvSpPr/>
          <p:nvPr/>
        </p:nvSpPr>
        <p:spPr>
          <a:xfrm rot="16200000">
            <a:off x="8441365" y="3117796"/>
            <a:ext cx="6404385" cy="604485"/>
          </a:xfrm>
          <a:custGeom>
            <a:avLst/>
            <a:gdLst>
              <a:gd name="connsiteX0" fmla="*/ 0 w 12192000"/>
              <a:gd name="connsiteY0" fmla="*/ 0 h 3619481"/>
              <a:gd name="connsiteX1" fmla="*/ 12192000 w 12192000"/>
              <a:gd name="connsiteY1" fmla="*/ 0 h 3619481"/>
              <a:gd name="connsiteX2" fmla="*/ 12192000 w 12192000"/>
              <a:gd name="connsiteY2" fmla="*/ 3619481 h 3619481"/>
              <a:gd name="connsiteX3" fmla="*/ 0 w 12192000"/>
              <a:gd name="connsiteY3" fmla="*/ 3619481 h 3619481"/>
              <a:gd name="connsiteX4" fmla="*/ 0 w 12192000"/>
              <a:gd name="connsiteY4" fmla="*/ 0 h 3619481"/>
              <a:gd name="connsiteX0-1" fmla="*/ 0 w 12192000"/>
              <a:gd name="connsiteY0-2" fmla="*/ 0 h 3619481"/>
              <a:gd name="connsiteX1-3" fmla="*/ 12192000 w 12192000"/>
              <a:gd name="connsiteY1-4" fmla="*/ 0 h 3619481"/>
              <a:gd name="connsiteX2-5" fmla="*/ 12192000 w 12192000"/>
              <a:gd name="connsiteY2-6" fmla="*/ 3619481 h 3619481"/>
              <a:gd name="connsiteX3-7" fmla="*/ 0 w 12192000"/>
              <a:gd name="connsiteY3-8" fmla="*/ 3619481 h 3619481"/>
              <a:gd name="connsiteX4-9" fmla="*/ 0 w 12192000"/>
              <a:gd name="connsiteY4-10" fmla="*/ 0 h 3619481"/>
              <a:gd name="connsiteX0-11" fmla="*/ 0 w 12192000"/>
              <a:gd name="connsiteY0-12" fmla="*/ 0 h 3619481"/>
              <a:gd name="connsiteX1-13" fmla="*/ 12192000 w 12192000"/>
              <a:gd name="connsiteY1-14" fmla="*/ 0 h 3619481"/>
              <a:gd name="connsiteX2-15" fmla="*/ 12192000 w 12192000"/>
              <a:gd name="connsiteY2-16" fmla="*/ 3619481 h 3619481"/>
              <a:gd name="connsiteX3-17" fmla="*/ 0 w 12192000"/>
              <a:gd name="connsiteY3-18" fmla="*/ 3619481 h 3619481"/>
              <a:gd name="connsiteX4-19" fmla="*/ 0 w 12192000"/>
              <a:gd name="connsiteY4-20" fmla="*/ 0 h 3619481"/>
              <a:gd name="connsiteX0-21" fmla="*/ 0 w 12192000"/>
              <a:gd name="connsiteY0-22" fmla="*/ 0 h 3619481"/>
              <a:gd name="connsiteX1-23" fmla="*/ 12192000 w 12192000"/>
              <a:gd name="connsiteY1-24" fmla="*/ 0 h 3619481"/>
              <a:gd name="connsiteX2-25" fmla="*/ 12192000 w 12192000"/>
              <a:gd name="connsiteY2-26" fmla="*/ 3619481 h 3619481"/>
              <a:gd name="connsiteX3-27" fmla="*/ 0 w 12192000"/>
              <a:gd name="connsiteY3-28" fmla="*/ 3619481 h 3619481"/>
              <a:gd name="connsiteX4-29" fmla="*/ 0 w 12192000"/>
              <a:gd name="connsiteY4-30" fmla="*/ 0 h 3619481"/>
              <a:gd name="connsiteX0-31" fmla="*/ 0 w 12192000"/>
              <a:gd name="connsiteY0-32" fmla="*/ 0 h 3619481"/>
              <a:gd name="connsiteX1-33" fmla="*/ 12192000 w 12192000"/>
              <a:gd name="connsiteY1-34" fmla="*/ 0 h 3619481"/>
              <a:gd name="connsiteX2-35" fmla="*/ 12192000 w 12192000"/>
              <a:gd name="connsiteY2-36" fmla="*/ 3619481 h 3619481"/>
              <a:gd name="connsiteX3-37" fmla="*/ 0 w 12192000"/>
              <a:gd name="connsiteY3-38" fmla="*/ 3619481 h 3619481"/>
              <a:gd name="connsiteX4-39" fmla="*/ 0 w 12192000"/>
              <a:gd name="connsiteY4-40" fmla="*/ 0 h 36194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3619481">
                <a:moveTo>
                  <a:pt x="0" y="0"/>
                </a:moveTo>
                <a:cubicBezTo>
                  <a:pt x="3959225" y="1285875"/>
                  <a:pt x="8499475" y="1685925"/>
                  <a:pt x="12192000" y="0"/>
                </a:cubicBezTo>
                <a:lnTo>
                  <a:pt x="12192000" y="3619481"/>
                </a:lnTo>
                <a:lnTo>
                  <a:pt x="0" y="3619481"/>
                </a:lnTo>
                <a:lnTo>
                  <a:pt x="0" y="0"/>
                </a:lnTo>
                <a:close/>
              </a:path>
            </a:pathLst>
          </a:cu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线形标注 2 10"/>
          <p:cNvSpPr/>
          <p:nvPr/>
        </p:nvSpPr>
        <p:spPr>
          <a:xfrm>
            <a:off x="8636216" y="1552447"/>
            <a:ext cx="1469810" cy="389972"/>
          </a:xfrm>
          <a:prstGeom prst="borderCallout2">
            <a:avLst>
              <a:gd name="adj1" fmla="val 18750"/>
              <a:gd name="adj2" fmla="val -8333"/>
              <a:gd name="adj3" fmla="val 18750"/>
              <a:gd name="adj4" fmla="val -16667"/>
              <a:gd name="adj5" fmla="val 20244"/>
              <a:gd name="adj6" fmla="val -65522"/>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1600" b="1" dirty="0">
                <a:solidFill>
                  <a:schemeClr val="tx1"/>
                </a:solidFill>
              </a:rPr>
              <a:t>教职工要加强</a:t>
            </a:r>
          </a:p>
        </p:txBody>
      </p:sp>
      <p:sp>
        <p:nvSpPr>
          <p:cNvPr id="12" name="线形标注 2 11"/>
          <p:cNvSpPr/>
          <p:nvPr/>
        </p:nvSpPr>
        <p:spPr>
          <a:xfrm>
            <a:off x="8607641" y="3520530"/>
            <a:ext cx="1469810" cy="389972"/>
          </a:xfrm>
          <a:prstGeom prst="borderCallout2">
            <a:avLst>
              <a:gd name="adj1" fmla="val 18750"/>
              <a:gd name="adj2" fmla="val -8333"/>
              <a:gd name="adj3" fmla="val 18750"/>
              <a:gd name="adj4" fmla="val -16667"/>
              <a:gd name="adj5" fmla="val 20244"/>
              <a:gd name="adj6" fmla="val -65522"/>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b="1" dirty="0" smtClean="0">
                <a:solidFill>
                  <a:schemeClr val="tx1"/>
                </a:solidFill>
              </a:rPr>
              <a:t>校区学生</a:t>
            </a:r>
            <a:endParaRPr lang="zh-CN" altLang="en-US"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C:\Users\hp-np\Pictures\562.jpg562"/>
          <p:cNvPicPr>
            <a:picLocks noChangeAspect="1"/>
          </p:cNvPicPr>
          <p:nvPr/>
        </p:nvPicPr>
        <p:blipFill rotWithShape="1">
          <a:blip r:embed="rId2"/>
          <a:srcRect/>
          <a:stretch>
            <a:fillRect/>
          </a:stretch>
        </p:blipFill>
        <p:spPr>
          <a:xfrm>
            <a:off x="-635" y="0"/>
            <a:ext cx="12207875" cy="6858000"/>
          </a:xfrm>
          <a:prstGeom prst="rect">
            <a:avLst/>
          </a:prstGeom>
        </p:spPr>
      </p:pic>
      <p:sp>
        <p:nvSpPr>
          <p:cNvPr id="2" name="矩形 1"/>
          <p:cNvSpPr/>
          <p:nvPr/>
        </p:nvSpPr>
        <p:spPr>
          <a:xfrm>
            <a:off x="15240" y="0"/>
            <a:ext cx="12192000" cy="6992620"/>
          </a:xfrm>
          <a:prstGeom prst="rect">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5588000" y="1727200"/>
            <a:ext cx="1030605" cy="1030605"/>
          </a:xfrm>
          <a:prstGeom prst="ellipse">
            <a:avLst/>
          </a:prstGeom>
          <a:solidFill>
            <a:srgbClr val="E0383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3232785" y="2757805"/>
            <a:ext cx="5757545" cy="2030095"/>
          </a:xfrm>
          <a:prstGeom prst="rect">
            <a:avLst/>
          </a:prstGeom>
          <a:noFill/>
        </p:spPr>
        <p:txBody>
          <a:bodyPr wrap="square" rtlCol="0">
            <a:spAutoFit/>
          </a:bodyPr>
          <a:lstStyle/>
          <a:p>
            <a:pPr algn="ctr">
              <a:lnSpc>
                <a:spcPct val="150000"/>
              </a:lnSpc>
            </a:pPr>
            <a:r>
              <a:rPr lang="zh-CN" altLang="en-US" sz="3600" b="1" dirty="0" smtClean="0">
                <a:solidFill>
                  <a:srgbClr val="E03837"/>
                </a:solidFill>
                <a:latin typeface="思源黑体 CN Regular" panose="020B0500000000000000" pitchFamily="34" charset="-122"/>
                <a:ea typeface="思源黑体 CN Regular" panose="020B0500000000000000" pitchFamily="34" charset="-122"/>
              </a:rPr>
              <a:t>第六章</a:t>
            </a:r>
            <a:endParaRPr lang="en-US" altLang="zh-CN" sz="3600" b="1" dirty="0">
              <a:solidFill>
                <a:srgbClr val="E03837"/>
              </a:solidFill>
              <a:latin typeface="思源黑体 CN Regular" panose="020B0500000000000000" pitchFamily="34" charset="-122"/>
              <a:ea typeface="思源黑体 CN Regular" panose="020B0500000000000000" pitchFamily="34" charset="-122"/>
            </a:endParaRPr>
          </a:p>
          <a:p>
            <a:pPr algn="ctr">
              <a:lnSpc>
                <a:spcPct val="150000"/>
              </a:lnSpc>
            </a:pPr>
            <a:r>
              <a:rPr lang="zh-CN" altLang="en-US" sz="4800" b="1" dirty="0">
                <a:solidFill>
                  <a:schemeClr val="tx1">
                    <a:lumMod val="75000"/>
                    <a:lumOff val="25000"/>
                  </a:schemeClr>
                </a:solidFill>
                <a:latin typeface="思源黑体 CN Regular" panose="020B0500000000000000" pitchFamily="34" charset="-122"/>
                <a:ea typeface="思源黑体 CN Regular" panose="020B0500000000000000" pitchFamily="34" charset="-122"/>
              </a:rPr>
              <a:t>教育惩戒与违法处理</a:t>
            </a:r>
          </a:p>
        </p:txBody>
      </p:sp>
      <p:sp>
        <p:nvSpPr>
          <p:cNvPr id="40" name="矩形 39"/>
          <p:cNvSpPr/>
          <p:nvPr/>
        </p:nvSpPr>
        <p:spPr>
          <a:xfrm>
            <a:off x="0" y="291465"/>
            <a:ext cx="12206605" cy="445135"/>
          </a:xfrm>
          <a:prstGeom prst="rect">
            <a:avLst/>
          </a:prstGeom>
          <a:solidFill>
            <a:srgbClr val="E0383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99"/>
          <p:cNvSpPr>
            <a:spLocks noEditPoints="1"/>
          </p:cNvSpPr>
          <p:nvPr/>
        </p:nvSpPr>
        <p:spPr bwMode="auto">
          <a:xfrm>
            <a:off x="5823942" y="2052184"/>
            <a:ext cx="558625" cy="379458"/>
          </a:xfrm>
          <a:custGeom>
            <a:avLst/>
            <a:gdLst>
              <a:gd name="T0" fmla="*/ 225 w 302"/>
              <a:gd name="T1" fmla="*/ 0 h 205"/>
              <a:gd name="T2" fmla="*/ 81 w 302"/>
              <a:gd name="T3" fmla="*/ 0 h 205"/>
              <a:gd name="T4" fmla="*/ 0 w 302"/>
              <a:gd name="T5" fmla="*/ 25 h 205"/>
              <a:gd name="T6" fmla="*/ 12 w 302"/>
              <a:gd name="T7" fmla="*/ 205 h 205"/>
              <a:gd name="T8" fmla="*/ 291 w 302"/>
              <a:gd name="T9" fmla="*/ 205 h 205"/>
              <a:gd name="T10" fmla="*/ 302 w 302"/>
              <a:gd name="T11" fmla="*/ 25 h 205"/>
              <a:gd name="T12" fmla="*/ 146 w 302"/>
              <a:gd name="T13" fmla="*/ 188 h 205"/>
              <a:gd name="T14" fmla="*/ 20 w 302"/>
              <a:gd name="T15" fmla="*/ 182 h 205"/>
              <a:gd name="T16" fmla="*/ 81 w 302"/>
              <a:gd name="T17" fmla="*/ 10 h 205"/>
              <a:gd name="T18" fmla="*/ 146 w 302"/>
              <a:gd name="T19" fmla="*/ 188 h 205"/>
              <a:gd name="T20" fmla="*/ 221 w 302"/>
              <a:gd name="T21" fmla="*/ 171 h 205"/>
              <a:gd name="T22" fmla="*/ 155 w 302"/>
              <a:gd name="T23" fmla="*/ 29 h 205"/>
              <a:gd name="T24" fmla="*/ 282 w 302"/>
              <a:gd name="T25" fmla="*/ 22 h 205"/>
              <a:gd name="T26" fmla="*/ 39 w 302"/>
              <a:gd name="T27" fmla="*/ 41 h 205"/>
              <a:gd name="T28" fmla="*/ 128 w 302"/>
              <a:gd name="T29" fmla="*/ 43 h 205"/>
              <a:gd name="T30" fmla="*/ 127 w 302"/>
              <a:gd name="T31" fmla="*/ 49 h 205"/>
              <a:gd name="T32" fmla="*/ 44 w 302"/>
              <a:gd name="T33" fmla="*/ 43 h 205"/>
              <a:gd name="T34" fmla="*/ 39 w 302"/>
              <a:gd name="T35" fmla="*/ 67 h 205"/>
              <a:gd name="T36" fmla="*/ 128 w 302"/>
              <a:gd name="T37" fmla="*/ 68 h 205"/>
              <a:gd name="T38" fmla="*/ 127 w 302"/>
              <a:gd name="T39" fmla="*/ 74 h 205"/>
              <a:gd name="T40" fmla="*/ 43 w 302"/>
              <a:gd name="T41" fmla="*/ 69 h 205"/>
              <a:gd name="T42" fmla="*/ 39 w 302"/>
              <a:gd name="T43" fmla="*/ 93 h 205"/>
              <a:gd name="T44" fmla="*/ 129 w 302"/>
              <a:gd name="T45" fmla="*/ 94 h 205"/>
              <a:gd name="T46" fmla="*/ 127 w 302"/>
              <a:gd name="T47" fmla="*/ 100 h 205"/>
              <a:gd name="T48" fmla="*/ 43 w 302"/>
              <a:gd name="T49" fmla="*/ 95 h 205"/>
              <a:gd name="T50" fmla="*/ 130 w 302"/>
              <a:gd name="T51" fmla="*/ 125 h 205"/>
              <a:gd name="T52" fmla="*/ 126 w 302"/>
              <a:gd name="T53" fmla="*/ 126 h 205"/>
              <a:gd name="T54" fmla="*/ 39 w 302"/>
              <a:gd name="T55" fmla="*/ 119 h 205"/>
              <a:gd name="T56" fmla="*/ 129 w 302"/>
              <a:gd name="T57" fmla="*/ 120 h 205"/>
              <a:gd name="T58" fmla="*/ 130 w 302"/>
              <a:gd name="T59" fmla="*/ 151 h 205"/>
              <a:gd name="T60" fmla="*/ 126 w 302"/>
              <a:gd name="T61" fmla="*/ 152 h 205"/>
              <a:gd name="T62" fmla="*/ 39 w 302"/>
              <a:gd name="T63" fmla="*/ 146 h 205"/>
              <a:gd name="T64" fmla="*/ 129 w 302"/>
              <a:gd name="T65" fmla="*/ 146 h 205"/>
              <a:gd name="T66" fmla="*/ 260 w 302"/>
              <a:gd name="T67" fmla="*/ 37 h 205"/>
              <a:gd name="T68" fmla="*/ 259 w 302"/>
              <a:gd name="T69" fmla="*/ 43 h 205"/>
              <a:gd name="T70" fmla="*/ 174 w 302"/>
              <a:gd name="T71" fmla="*/ 49 h 205"/>
              <a:gd name="T72" fmla="*/ 173 w 302"/>
              <a:gd name="T73" fmla="*/ 43 h 205"/>
              <a:gd name="T74" fmla="*/ 263 w 302"/>
              <a:gd name="T75" fmla="*/ 67 h 205"/>
              <a:gd name="T76" fmla="*/ 176 w 302"/>
              <a:gd name="T77" fmla="*/ 74 h 205"/>
              <a:gd name="T78" fmla="*/ 172 w 302"/>
              <a:gd name="T79" fmla="*/ 73 h 205"/>
              <a:gd name="T80" fmla="*/ 261 w 302"/>
              <a:gd name="T81" fmla="*/ 63 h 205"/>
              <a:gd name="T82" fmla="*/ 263 w 302"/>
              <a:gd name="T83" fmla="*/ 93 h 205"/>
              <a:gd name="T84" fmla="*/ 176 w 302"/>
              <a:gd name="T85" fmla="*/ 100 h 205"/>
              <a:gd name="T86" fmla="*/ 172 w 302"/>
              <a:gd name="T87" fmla="*/ 99 h 205"/>
              <a:gd name="T88" fmla="*/ 261 w 302"/>
              <a:gd name="T89" fmla="*/ 89 h 205"/>
              <a:gd name="T90" fmla="*/ 263 w 302"/>
              <a:gd name="T91" fmla="*/ 118 h 205"/>
              <a:gd name="T92" fmla="*/ 176 w 302"/>
              <a:gd name="T93" fmla="*/ 126 h 205"/>
              <a:gd name="T94" fmla="*/ 172 w 302"/>
              <a:gd name="T95" fmla="*/ 125 h 205"/>
              <a:gd name="T96" fmla="*/ 261 w 302"/>
              <a:gd name="T97" fmla="*/ 114 h 205"/>
              <a:gd name="T98" fmla="*/ 263 w 302"/>
              <a:gd name="T99" fmla="*/ 145 h 205"/>
              <a:gd name="T100" fmla="*/ 176 w 302"/>
              <a:gd name="T101" fmla="*/ 152 h 205"/>
              <a:gd name="T102" fmla="*/ 172 w 302"/>
              <a:gd name="T103" fmla="*/ 151 h 205"/>
              <a:gd name="T104" fmla="*/ 261 w 302"/>
              <a:gd name="T105" fmla="*/ 14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2" h="205">
                <a:moveTo>
                  <a:pt x="300" y="21"/>
                </a:moveTo>
                <a:cubicBezTo>
                  <a:pt x="284" y="8"/>
                  <a:pt x="256" y="0"/>
                  <a:pt x="225" y="0"/>
                </a:cubicBezTo>
                <a:cubicBezTo>
                  <a:pt x="195" y="0"/>
                  <a:pt x="168" y="7"/>
                  <a:pt x="151" y="19"/>
                </a:cubicBezTo>
                <a:cubicBezTo>
                  <a:pt x="138" y="7"/>
                  <a:pt x="112" y="0"/>
                  <a:pt x="81" y="0"/>
                </a:cubicBezTo>
                <a:cubicBezTo>
                  <a:pt x="48" y="0"/>
                  <a:pt x="18" y="8"/>
                  <a:pt x="2" y="21"/>
                </a:cubicBezTo>
                <a:cubicBezTo>
                  <a:pt x="1" y="22"/>
                  <a:pt x="0" y="23"/>
                  <a:pt x="0" y="25"/>
                </a:cubicBezTo>
                <a:cubicBezTo>
                  <a:pt x="0" y="197"/>
                  <a:pt x="0" y="197"/>
                  <a:pt x="0" y="197"/>
                </a:cubicBezTo>
                <a:cubicBezTo>
                  <a:pt x="0" y="200"/>
                  <a:pt x="5" y="205"/>
                  <a:pt x="12" y="205"/>
                </a:cubicBezTo>
                <a:cubicBezTo>
                  <a:pt x="150" y="205"/>
                  <a:pt x="150" y="205"/>
                  <a:pt x="150" y="205"/>
                </a:cubicBezTo>
                <a:cubicBezTo>
                  <a:pt x="151" y="205"/>
                  <a:pt x="291" y="205"/>
                  <a:pt x="291" y="205"/>
                </a:cubicBezTo>
                <a:cubicBezTo>
                  <a:pt x="295" y="205"/>
                  <a:pt x="302" y="202"/>
                  <a:pt x="302" y="197"/>
                </a:cubicBezTo>
                <a:cubicBezTo>
                  <a:pt x="302" y="25"/>
                  <a:pt x="302" y="25"/>
                  <a:pt x="302" y="25"/>
                </a:cubicBezTo>
                <a:cubicBezTo>
                  <a:pt x="302" y="23"/>
                  <a:pt x="301" y="22"/>
                  <a:pt x="300" y="21"/>
                </a:cubicBezTo>
                <a:close/>
                <a:moveTo>
                  <a:pt x="146" y="188"/>
                </a:moveTo>
                <a:cubicBezTo>
                  <a:pt x="132" y="176"/>
                  <a:pt x="109" y="169"/>
                  <a:pt x="80" y="169"/>
                </a:cubicBezTo>
                <a:cubicBezTo>
                  <a:pt x="58" y="169"/>
                  <a:pt x="36" y="174"/>
                  <a:pt x="20" y="182"/>
                </a:cubicBezTo>
                <a:cubicBezTo>
                  <a:pt x="20" y="22"/>
                  <a:pt x="20" y="22"/>
                  <a:pt x="20" y="22"/>
                </a:cubicBezTo>
                <a:cubicBezTo>
                  <a:pt x="20" y="22"/>
                  <a:pt x="41" y="10"/>
                  <a:pt x="81" y="10"/>
                </a:cubicBezTo>
                <a:cubicBezTo>
                  <a:pt x="128" y="10"/>
                  <a:pt x="146" y="27"/>
                  <a:pt x="146" y="29"/>
                </a:cubicBezTo>
                <a:cubicBezTo>
                  <a:pt x="146" y="32"/>
                  <a:pt x="146" y="188"/>
                  <a:pt x="146" y="188"/>
                </a:cubicBezTo>
                <a:close/>
                <a:moveTo>
                  <a:pt x="282" y="182"/>
                </a:moveTo>
                <a:cubicBezTo>
                  <a:pt x="265" y="175"/>
                  <a:pt x="242" y="171"/>
                  <a:pt x="221" y="171"/>
                </a:cubicBezTo>
                <a:cubicBezTo>
                  <a:pt x="192" y="171"/>
                  <a:pt x="168" y="177"/>
                  <a:pt x="155" y="188"/>
                </a:cubicBezTo>
                <a:cubicBezTo>
                  <a:pt x="155" y="29"/>
                  <a:pt x="155" y="29"/>
                  <a:pt x="155" y="29"/>
                </a:cubicBezTo>
                <a:cubicBezTo>
                  <a:pt x="155" y="29"/>
                  <a:pt x="176" y="10"/>
                  <a:pt x="225" y="10"/>
                </a:cubicBezTo>
                <a:cubicBezTo>
                  <a:pt x="262" y="10"/>
                  <a:pt x="282" y="22"/>
                  <a:pt x="282" y="22"/>
                </a:cubicBezTo>
                <a:lnTo>
                  <a:pt x="282" y="182"/>
                </a:lnTo>
                <a:close/>
                <a:moveTo>
                  <a:pt x="39" y="41"/>
                </a:moveTo>
                <a:cubicBezTo>
                  <a:pt x="39" y="39"/>
                  <a:pt x="40" y="37"/>
                  <a:pt x="42" y="37"/>
                </a:cubicBezTo>
                <a:cubicBezTo>
                  <a:pt x="74" y="28"/>
                  <a:pt x="109" y="30"/>
                  <a:pt x="128" y="43"/>
                </a:cubicBezTo>
                <a:cubicBezTo>
                  <a:pt x="130" y="44"/>
                  <a:pt x="130" y="46"/>
                  <a:pt x="129" y="47"/>
                </a:cubicBezTo>
                <a:cubicBezTo>
                  <a:pt x="129" y="48"/>
                  <a:pt x="128" y="49"/>
                  <a:pt x="127" y="49"/>
                </a:cubicBezTo>
                <a:cubicBezTo>
                  <a:pt x="126" y="49"/>
                  <a:pt x="125" y="49"/>
                  <a:pt x="125" y="48"/>
                </a:cubicBezTo>
                <a:cubicBezTo>
                  <a:pt x="110" y="39"/>
                  <a:pt x="79" y="33"/>
                  <a:pt x="44" y="43"/>
                </a:cubicBezTo>
                <a:cubicBezTo>
                  <a:pt x="42" y="43"/>
                  <a:pt x="40" y="42"/>
                  <a:pt x="39" y="41"/>
                </a:cubicBezTo>
                <a:close/>
                <a:moveTo>
                  <a:pt x="39" y="67"/>
                </a:moveTo>
                <a:cubicBezTo>
                  <a:pt x="39" y="65"/>
                  <a:pt x="40" y="63"/>
                  <a:pt x="42" y="63"/>
                </a:cubicBezTo>
                <a:cubicBezTo>
                  <a:pt x="74" y="54"/>
                  <a:pt x="110" y="56"/>
                  <a:pt x="128" y="68"/>
                </a:cubicBezTo>
                <a:cubicBezTo>
                  <a:pt x="130" y="69"/>
                  <a:pt x="130" y="71"/>
                  <a:pt x="129" y="73"/>
                </a:cubicBezTo>
                <a:cubicBezTo>
                  <a:pt x="129" y="74"/>
                  <a:pt x="128" y="74"/>
                  <a:pt x="127" y="74"/>
                </a:cubicBezTo>
                <a:cubicBezTo>
                  <a:pt x="126" y="74"/>
                  <a:pt x="125" y="74"/>
                  <a:pt x="125" y="74"/>
                </a:cubicBezTo>
                <a:cubicBezTo>
                  <a:pt x="111" y="65"/>
                  <a:pt x="79" y="59"/>
                  <a:pt x="43" y="69"/>
                </a:cubicBezTo>
                <a:cubicBezTo>
                  <a:pt x="42" y="70"/>
                  <a:pt x="40" y="69"/>
                  <a:pt x="39" y="67"/>
                </a:cubicBezTo>
                <a:close/>
                <a:moveTo>
                  <a:pt x="39" y="93"/>
                </a:moveTo>
                <a:cubicBezTo>
                  <a:pt x="39" y="91"/>
                  <a:pt x="40" y="89"/>
                  <a:pt x="42" y="88"/>
                </a:cubicBezTo>
                <a:cubicBezTo>
                  <a:pt x="74" y="79"/>
                  <a:pt x="110" y="82"/>
                  <a:pt x="129" y="94"/>
                </a:cubicBezTo>
                <a:cubicBezTo>
                  <a:pt x="130" y="95"/>
                  <a:pt x="131" y="97"/>
                  <a:pt x="130" y="99"/>
                </a:cubicBezTo>
                <a:cubicBezTo>
                  <a:pt x="129" y="100"/>
                  <a:pt x="128" y="100"/>
                  <a:pt x="127" y="100"/>
                </a:cubicBezTo>
                <a:cubicBezTo>
                  <a:pt x="126" y="100"/>
                  <a:pt x="126" y="100"/>
                  <a:pt x="125" y="100"/>
                </a:cubicBezTo>
                <a:cubicBezTo>
                  <a:pt x="111" y="90"/>
                  <a:pt x="79" y="85"/>
                  <a:pt x="43" y="95"/>
                </a:cubicBezTo>
                <a:cubicBezTo>
                  <a:pt x="42" y="95"/>
                  <a:pt x="40" y="94"/>
                  <a:pt x="39" y="93"/>
                </a:cubicBezTo>
                <a:close/>
                <a:moveTo>
                  <a:pt x="130" y="125"/>
                </a:moveTo>
                <a:cubicBezTo>
                  <a:pt x="130" y="126"/>
                  <a:pt x="129" y="126"/>
                  <a:pt x="128" y="126"/>
                </a:cubicBezTo>
                <a:cubicBezTo>
                  <a:pt x="127" y="126"/>
                  <a:pt x="126" y="126"/>
                  <a:pt x="126" y="126"/>
                </a:cubicBezTo>
                <a:cubicBezTo>
                  <a:pt x="108" y="114"/>
                  <a:pt x="76" y="112"/>
                  <a:pt x="43" y="121"/>
                </a:cubicBezTo>
                <a:cubicBezTo>
                  <a:pt x="42" y="122"/>
                  <a:pt x="40" y="121"/>
                  <a:pt x="39" y="119"/>
                </a:cubicBezTo>
                <a:cubicBezTo>
                  <a:pt x="39" y="117"/>
                  <a:pt x="40" y="115"/>
                  <a:pt x="42" y="115"/>
                </a:cubicBezTo>
                <a:cubicBezTo>
                  <a:pt x="77" y="105"/>
                  <a:pt x="109" y="107"/>
                  <a:pt x="129" y="120"/>
                </a:cubicBezTo>
                <a:cubicBezTo>
                  <a:pt x="131" y="121"/>
                  <a:pt x="131" y="123"/>
                  <a:pt x="130" y="125"/>
                </a:cubicBezTo>
                <a:close/>
                <a:moveTo>
                  <a:pt x="130" y="151"/>
                </a:moveTo>
                <a:cubicBezTo>
                  <a:pt x="130" y="152"/>
                  <a:pt x="129" y="152"/>
                  <a:pt x="128" y="152"/>
                </a:cubicBezTo>
                <a:cubicBezTo>
                  <a:pt x="127" y="152"/>
                  <a:pt x="126" y="152"/>
                  <a:pt x="126" y="152"/>
                </a:cubicBezTo>
                <a:cubicBezTo>
                  <a:pt x="109" y="141"/>
                  <a:pt x="71" y="137"/>
                  <a:pt x="44" y="148"/>
                </a:cubicBezTo>
                <a:cubicBezTo>
                  <a:pt x="42" y="148"/>
                  <a:pt x="40" y="148"/>
                  <a:pt x="39" y="146"/>
                </a:cubicBezTo>
                <a:cubicBezTo>
                  <a:pt x="39" y="144"/>
                  <a:pt x="40" y="142"/>
                  <a:pt x="41" y="142"/>
                </a:cubicBezTo>
                <a:cubicBezTo>
                  <a:pt x="71" y="130"/>
                  <a:pt x="111" y="134"/>
                  <a:pt x="129" y="146"/>
                </a:cubicBezTo>
                <a:cubicBezTo>
                  <a:pt x="131" y="147"/>
                  <a:pt x="131" y="149"/>
                  <a:pt x="130" y="151"/>
                </a:cubicBezTo>
                <a:close/>
                <a:moveTo>
                  <a:pt x="260" y="37"/>
                </a:moveTo>
                <a:cubicBezTo>
                  <a:pt x="262" y="37"/>
                  <a:pt x="263" y="39"/>
                  <a:pt x="263" y="41"/>
                </a:cubicBezTo>
                <a:cubicBezTo>
                  <a:pt x="262" y="42"/>
                  <a:pt x="260" y="43"/>
                  <a:pt x="259" y="43"/>
                </a:cubicBezTo>
                <a:cubicBezTo>
                  <a:pt x="225" y="33"/>
                  <a:pt x="191" y="38"/>
                  <a:pt x="176" y="48"/>
                </a:cubicBezTo>
                <a:cubicBezTo>
                  <a:pt x="176" y="49"/>
                  <a:pt x="175" y="49"/>
                  <a:pt x="174" y="49"/>
                </a:cubicBezTo>
                <a:cubicBezTo>
                  <a:pt x="173" y="49"/>
                  <a:pt x="172" y="48"/>
                  <a:pt x="172" y="47"/>
                </a:cubicBezTo>
                <a:cubicBezTo>
                  <a:pt x="171" y="46"/>
                  <a:pt x="171" y="44"/>
                  <a:pt x="173" y="43"/>
                </a:cubicBezTo>
                <a:cubicBezTo>
                  <a:pt x="192" y="30"/>
                  <a:pt x="228" y="27"/>
                  <a:pt x="260" y="37"/>
                </a:cubicBezTo>
                <a:close/>
                <a:moveTo>
                  <a:pt x="263" y="67"/>
                </a:moveTo>
                <a:cubicBezTo>
                  <a:pt x="262" y="69"/>
                  <a:pt x="261" y="70"/>
                  <a:pt x="259" y="69"/>
                </a:cubicBezTo>
                <a:cubicBezTo>
                  <a:pt x="225" y="60"/>
                  <a:pt x="191" y="64"/>
                  <a:pt x="176" y="74"/>
                </a:cubicBezTo>
                <a:cubicBezTo>
                  <a:pt x="176" y="75"/>
                  <a:pt x="175" y="75"/>
                  <a:pt x="175" y="75"/>
                </a:cubicBezTo>
                <a:cubicBezTo>
                  <a:pt x="173" y="75"/>
                  <a:pt x="172" y="74"/>
                  <a:pt x="172" y="73"/>
                </a:cubicBezTo>
                <a:cubicBezTo>
                  <a:pt x="171" y="72"/>
                  <a:pt x="171" y="70"/>
                  <a:pt x="173" y="69"/>
                </a:cubicBezTo>
                <a:cubicBezTo>
                  <a:pt x="192" y="56"/>
                  <a:pt x="228" y="54"/>
                  <a:pt x="261" y="63"/>
                </a:cubicBezTo>
                <a:cubicBezTo>
                  <a:pt x="262" y="63"/>
                  <a:pt x="263" y="65"/>
                  <a:pt x="263" y="67"/>
                </a:cubicBezTo>
                <a:close/>
                <a:moveTo>
                  <a:pt x="263" y="93"/>
                </a:moveTo>
                <a:cubicBezTo>
                  <a:pt x="262" y="95"/>
                  <a:pt x="261" y="96"/>
                  <a:pt x="259" y="95"/>
                </a:cubicBezTo>
                <a:cubicBezTo>
                  <a:pt x="225" y="86"/>
                  <a:pt x="192" y="91"/>
                  <a:pt x="176" y="100"/>
                </a:cubicBezTo>
                <a:cubicBezTo>
                  <a:pt x="176" y="101"/>
                  <a:pt x="175" y="101"/>
                  <a:pt x="175" y="101"/>
                </a:cubicBezTo>
                <a:cubicBezTo>
                  <a:pt x="173" y="101"/>
                  <a:pt x="172" y="100"/>
                  <a:pt x="172" y="99"/>
                </a:cubicBezTo>
                <a:cubicBezTo>
                  <a:pt x="171" y="98"/>
                  <a:pt x="171" y="96"/>
                  <a:pt x="173" y="95"/>
                </a:cubicBezTo>
                <a:cubicBezTo>
                  <a:pt x="192" y="82"/>
                  <a:pt x="228" y="80"/>
                  <a:pt x="261" y="89"/>
                </a:cubicBezTo>
                <a:cubicBezTo>
                  <a:pt x="262" y="89"/>
                  <a:pt x="263" y="91"/>
                  <a:pt x="263" y="93"/>
                </a:cubicBezTo>
                <a:close/>
                <a:moveTo>
                  <a:pt x="263" y="118"/>
                </a:moveTo>
                <a:cubicBezTo>
                  <a:pt x="262" y="120"/>
                  <a:pt x="261" y="121"/>
                  <a:pt x="259" y="121"/>
                </a:cubicBezTo>
                <a:cubicBezTo>
                  <a:pt x="228" y="112"/>
                  <a:pt x="191" y="116"/>
                  <a:pt x="176" y="126"/>
                </a:cubicBezTo>
                <a:cubicBezTo>
                  <a:pt x="176" y="126"/>
                  <a:pt x="175" y="127"/>
                  <a:pt x="175" y="127"/>
                </a:cubicBezTo>
                <a:cubicBezTo>
                  <a:pt x="173" y="127"/>
                  <a:pt x="172" y="126"/>
                  <a:pt x="172" y="125"/>
                </a:cubicBezTo>
                <a:cubicBezTo>
                  <a:pt x="171" y="123"/>
                  <a:pt x="171" y="121"/>
                  <a:pt x="173" y="120"/>
                </a:cubicBezTo>
                <a:cubicBezTo>
                  <a:pt x="189" y="110"/>
                  <a:pt x="227" y="105"/>
                  <a:pt x="261" y="114"/>
                </a:cubicBezTo>
                <a:cubicBezTo>
                  <a:pt x="262" y="115"/>
                  <a:pt x="263" y="117"/>
                  <a:pt x="263" y="118"/>
                </a:cubicBezTo>
                <a:close/>
                <a:moveTo>
                  <a:pt x="263" y="145"/>
                </a:moveTo>
                <a:cubicBezTo>
                  <a:pt x="262" y="146"/>
                  <a:pt x="261" y="147"/>
                  <a:pt x="259" y="147"/>
                </a:cubicBezTo>
                <a:cubicBezTo>
                  <a:pt x="225" y="137"/>
                  <a:pt x="192" y="142"/>
                  <a:pt x="176" y="152"/>
                </a:cubicBezTo>
                <a:cubicBezTo>
                  <a:pt x="176" y="152"/>
                  <a:pt x="175" y="153"/>
                  <a:pt x="175" y="153"/>
                </a:cubicBezTo>
                <a:cubicBezTo>
                  <a:pt x="174" y="153"/>
                  <a:pt x="172" y="152"/>
                  <a:pt x="172" y="151"/>
                </a:cubicBezTo>
                <a:cubicBezTo>
                  <a:pt x="171" y="150"/>
                  <a:pt x="171" y="147"/>
                  <a:pt x="173" y="146"/>
                </a:cubicBezTo>
                <a:cubicBezTo>
                  <a:pt x="192" y="134"/>
                  <a:pt x="228" y="131"/>
                  <a:pt x="261" y="140"/>
                </a:cubicBezTo>
                <a:cubicBezTo>
                  <a:pt x="262" y="141"/>
                  <a:pt x="263" y="143"/>
                  <a:pt x="263" y="1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duotone>
              <a:prstClr val="black"/>
              <a:schemeClr val="accent2">
                <a:tint val="45000"/>
                <a:satMod val="400000"/>
              </a:schemeClr>
            </a:duotone>
          </a:blip>
          <a:srcRect l="1821" t="2336" r="1040" b="2792"/>
          <a:stretch>
            <a:fillRect/>
          </a:stretch>
        </p:blipFill>
        <p:spPr>
          <a:xfrm rot="5400000">
            <a:off x="2667002" y="-2667002"/>
            <a:ext cx="6857998" cy="12192002"/>
          </a:xfrm>
          <a:prstGeom prst="rect">
            <a:avLst/>
          </a:prstGeom>
        </p:spPr>
      </p:pic>
      <p:sp>
        <p:nvSpPr>
          <p:cNvPr id="7" name="矩形 6"/>
          <p:cNvSpPr/>
          <p:nvPr/>
        </p:nvSpPr>
        <p:spPr>
          <a:xfrm>
            <a:off x="247286" y="244739"/>
            <a:ext cx="11698514" cy="6386286"/>
          </a:xfrm>
          <a:prstGeom prst="rect">
            <a:avLst/>
          </a:prstGeom>
          <a:solidFill>
            <a:schemeClr val="bg1"/>
          </a:solidFill>
          <a:ln>
            <a:solidFill>
              <a:srgbClr val="E03837"/>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08000" y="467178"/>
            <a:ext cx="86364" cy="523220"/>
          </a:xfrm>
          <a:prstGeom prst="rect">
            <a:avLst/>
          </a:pr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986970" y="467360"/>
            <a:ext cx="5256503" cy="523220"/>
            <a:chOff x="986971" y="1464035"/>
            <a:chExt cx="3848798" cy="523220"/>
          </a:xfrm>
        </p:grpSpPr>
        <p:sp>
          <p:nvSpPr>
            <p:cNvPr id="13" name="矩形: 圆角 12"/>
            <p:cNvSpPr/>
            <p:nvPr/>
          </p:nvSpPr>
          <p:spPr>
            <a:xfrm>
              <a:off x="986971" y="1464035"/>
              <a:ext cx="3657600" cy="523220"/>
            </a:xfrm>
            <a:prstGeom prst="roundRect">
              <a:avLst/>
            </a:prstGeom>
            <a:solidFill>
              <a:srgbClr val="E03837"/>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1117599" y="1545742"/>
              <a:ext cx="3718170" cy="400110"/>
            </a:xfrm>
            <a:prstGeom prst="rect">
              <a:avLst/>
            </a:prstGeom>
            <a:noFill/>
          </p:spPr>
          <p:txBody>
            <a:bodyPr wrap="square" rtlCol="0">
              <a:spAutoFit/>
            </a:bodyPr>
            <a:lstStyle/>
            <a:p>
              <a:pPr marL="285750" indent="-285750">
                <a:buFont typeface="Wingdings" panose="05000000000000000000" pitchFamily="2" charset="2"/>
                <a:buChar char="u"/>
              </a:pPr>
              <a:r>
                <a:rPr lang="zh-CN" altLang="en-US" sz="2000" b="1" spc="600" dirty="0" smtClean="0">
                  <a:solidFill>
                    <a:schemeClr val="bg1"/>
                  </a:solidFill>
                  <a:latin typeface="思源黑体 CN Light" panose="020B0300000000000000" pitchFamily="34" charset="-122"/>
                  <a:ea typeface="思源黑体 CN Light" panose="020B0300000000000000" pitchFamily="34" charset="-122"/>
                </a:rPr>
                <a:t>第六章 教育惩戒与违法处理</a:t>
              </a:r>
              <a:endParaRPr lang="en-US" altLang="zh-CN" sz="2000" b="1" spc="600" dirty="0" smtClean="0">
                <a:solidFill>
                  <a:schemeClr val="bg1"/>
                </a:solidFill>
                <a:latin typeface="思源黑体 CN Light" panose="020B0300000000000000" pitchFamily="34" charset="-122"/>
                <a:ea typeface="思源黑体 CN Light" panose="020B0300000000000000" pitchFamily="34" charset="-122"/>
              </a:endParaRPr>
            </a:p>
          </p:txBody>
        </p:sp>
      </p:grpSp>
      <p:sp>
        <p:nvSpPr>
          <p:cNvPr id="26" name="文本框 40"/>
          <p:cNvSpPr txBox="1"/>
          <p:nvPr/>
        </p:nvSpPr>
        <p:spPr>
          <a:xfrm>
            <a:off x="894714" y="1342972"/>
            <a:ext cx="9612094" cy="1908215"/>
          </a:xfrm>
          <a:prstGeom prst="rect">
            <a:avLst/>
          </a:prstGeom>
          <a:noFill/>
        </p:spPr>
        <p:txBody>
          <a:bodyPr wrap="square" rtlCol="0">
            <a:spAutoFit/>
          </a:bodyPr>
          <a:lstStyle/>
          <a:p>
            <a:pPr marL="342900" indent="-342900">
              <a:lnSpc>
                <a:spcPct val="150000"/>
              </a:lnSpc>
              <a:spcAft>
                <a:spcPts val="1200"/>
              </a:spcAft>
              <a:buClr>
                <a:srgbClr val="E03837"/>
              </a:buClr>
              <a:buFont typeface="Wingdings" panose="05000000000000000000" pitchFamily="2" charset="2"/>
              <a:buChar char="Ø"/>
            </a:pPr>
            <a:r>
              <a:rPr lang="zh-CN" altLang="en-US" b="1" dirty="0" smtClean="0"/>
              <a:t>第五十七</a:t>
            </a:r>
            <a:r>
              <a:rPr lang="zh-CN" altLang="en-US" b="1" dirty="0"/>
              <a:t>条  义务教育阶段的学生违反学校安全管理制度的，学校应当批评教育，并可以约谈学生监护人；情节严重的，应当给予纪律处分。</a:t>
            </a:r>
            <a:r>
              <a:rPr lang="zh-CN" altLang="en-US" b="1" dirty="0">
                <a:solidFill>
                  <a:srgbClr val="FF0000"/>
                </a:solidFill>
              </a:rPr>
              <a:t>非义务教育阶段的学校根据学生违纪的情节、后果和影响，可以给予直至开除学籍的处分。</a:t>
            </a:r>
          </a:p>
          <a:p>
            <a:pPr>
              <a:lnSpc>
                <a:spcPct val="150000"/>
              </a:lnSpc>
              <a:spcAft>
                <a:spcPts val="1200"/>
              </a:spcAft>
              <a:buClr>
                <a:srgbClr val="E03837"/>
              </a:buClr>
            </a:pPr>
            <a:r>
              <a:rPr lang="zh-CN" altLang="en-US" b="1" dirty="0" smtClean="0">
                <a:solidFill>
                  <a:srgbClr val="FF0000"/>
                </a:solidFill>
              </a:rPr>
              <a:t>   高等学校</a:t>
            </a:r>
            <a:r>
              <a:rPr lang="zh-CN" altLang="en-US" b="1" dirty="0">
                <a:solidFill>
                  <a:srgbClr val="FF0000"/>
                </a:solidFill>
              </a:rPr>
              <a:t>学生违反学校安全管理制度的，由学校按照高等学校学生管理的相关规定处理</a:t>
            </a:r>
            <a:r>
              <a:rPr lang="zh-CN" altLang="en-US" b="1" dirty="0" smtClean="0">
                <a:solidFill>
                  <a:srgbClr val="FF0000"/>
                </a:solidFill>
              </a:rPr>
              <a:t>。</a:t>
            </a:r>
            <a:endParaRPr lang="zh-CN" altLang="en-US" b="1" dirty="0">
              <a:solidFill>
                <a:srgbClr val="FF0000"/>
              </a:solidFill>
            </a:endParaRPr>
          </a:p>
        </p:txBody>
      </p:sp>
      <p:sp>
        <p:nvSpPr>
          <p:cNvPr id="10" name="矩形 13"/>
          <p:cNvSpPr/>
          <p:nvPr/>
        </p:nvSpPr>
        <p:spPr>
          <a:xfrm rot="5400000">
            <a:off x="5958338" y="625981"/>
            <a:ext cx="276407" cy="11698514"/>
          </a:xfrm>
          <a:custGeom>
            <a:avLst/>
            <a:gdLst>
              <a:gd name="connsiteX0" fmla="*/ 0 w 12192000"/>
              <a:gd name="connsiteY0" fmla="*/ 0 h 3619481"/>
              <a:gd name="connsiteX1" fmla="*/ 12192000 w 12192000"/>
              <a:gd name="connsiteY1" fmla="*/ 0 h 3619481"/>
              <a:gd name="connsiteX2" fmla="*/ 12192000 w 12192000"/>
              <a:gd name="connsiteY2" fmla="*/ 3619481 h 3619481"/>
              <a:gd name="connsiteX3" fmla="*/ 0 w 12192000"/>
              <a:gd name="connsiteY3" fmla="*/ 3619481 h 3619481"/>
              <a:gd name="connsiteX4" fmla="*/ 0 w 12192000"/>
              <a:gd name="connsiteY4" fmla="*/ 0 h 3619481"/>
              <a:gd name="connsiteX0-1" fmla="*/ 0 w 12192000"/>
              <a:gd name="connsiteY0-2" fmla="*/ 0 h 3619481"/>
              <a:gd name="connsiteX1-3" fmla="*/ 12192000 w 12192000"/>
              <a:gd name="connsiteY1-4" fmla="*/ 0 h 3619481"/>
              <a:gd name="connsiteX2-5" fmla="*/ 12192000 w 12192000"/>
              <a:gd name="connsiteY2-6" fmla="*/ 3619481 h 3619481"/>
              <a:gd name="connsiteX3-7" fmla="*/ 0 w 12192000"/>
              <a:gd name="connsiteY3-8" fmla="*/ 3619481 h 3619481"/>
              <a:gd name="connsiteX4-9" fmla="*/ 0 w 12192000"/>
              <a:gd name="connsiteY4-10" fmla="*/ 0 h 3619481"/>
              <a:gd name="connsiteX0-11" fmla="*/ 0 w 12192000"/>
              <a:gd name="connsiteY0-12" fmla="*/ 0 h 3619481"/>
              <a:gd name="connsiteX1-13" fmla="*/ 12192000 w 12192000"/>
              <a:gd name="connsiteY1-14" fmla="*/ 0 h 3619481"/>
              <a:gd name="connsiteX2-15" fmla="*/ 12192000 w 12192000"/>
              <a:gd name="connsiteY2-16" fmla="*/ 3619481 h 3619481"/>
              <a:gd name="connsiteX3-17" fmla="*/ 0 w 12192000"/>
              <a:gd name="connsiteY3-18" fmla="*/ 3619481 h 3619481"/>
              <a:gd name="connsiteX4-19" fmla="*/ 0 w 12192000"/>
              <a:gd name="connsiteY4-20" fmla="*/ 0 h 3619481"/>
              <a:gd name="connsiteX0-21" fmla="*/ 0 w 12192000"/>
              <a:gd name="connsiteY0-22" fmla="*/ 0 h 3619481"/>
              <a:gd name="connsiteX1-23" fmla="*/ 12192000 w 12192000"/>
              <a:gd name="connsiteY1-24" fmla="*/ 0 h 3619481"/>
              <a:gd name="connsiteX2-25" fmla="*/ 12192000 w 12192000"/>
              <a:gd name="connsiteY2-26" fmla="*/ 3619481 h 3619481"/>
              <a:gd name="connsiteX3-27" fmla="*/ 0 w 12192000"/>
              <a:gd name="connsiteY3-28" fmla="*/ 3619481 h 3619481"/>
              <a:gd name="connsiteX4-29" fmla="*/ 0 w 12192000"/>
              <a:gd name="connsiteY4-30" fmla="*/ 0 h 3619481"/>
              <a:gd name="connsiteX0-31" fmla="*/ 0 w 12192000"/>
              <a:gd name="connsiteY0-32" fmla="*/ 0 h 3619481"/>
              <a:gd name="connsiteX1-33" fmla="*/ 12192000 w 12192000"/>
              <a:gd name="connsiteY1-34" fmla="*/ 0 h 3619481"/>
              <a:gd name="connsiteX2-35" fmla="*/ 12192000 w 12192000"/>
              <a:gd name="connsiteY2-36" fmla="*/ 3619481 h 3619481"/>
              <a:gd name="connsiteX3-37" fmla="*/ 0 w 12192000"/>
              <a:gd name="connsiteY3-38" fmla="*/ 3619481 h 3619481"/>
              <a:gd name="connsiteX4-39" fmla="*/ 0 w 12192000"/>
              <a:gd name="connsiteY4-40" fmla="*/ 0 h 36194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3619481">
                <a:moveTo>
                  <a:pt x="0" y="0"/>
                </a:moveTo>
                <a:cubicBezTo>
                  <a:pt x="3959225" y="1285875"/>
                  <a:pt x="8499475" y="1685925"/>
                  <a:pt x="12192000" y="0"/>
                </a:cubicBezTo>
                <a:lnTo>
                  <a:pt x="12192000" y="3619481"/>
                </a:lnTo>
                <a:lnTo>
                  <a:pt x="0" y="3619481"/>
                </a:lnTo>
                <a:lnTo>
                  <a:pt x="0" y="0"/>
                </a:lnTo>
                <a:close/>
              </a:path>
            </a:pathLst>
          </a:cu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5700761" y="3571264"/>
            <a:ext cx="3201579" cy="2480945"/>
            <a:chOff x="6849067" y="1318892"/>
            <a:chExt cx="4370708" cy="3028135"/>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0296" y="1528380"/>
              <a:ext cx="3758328" cy="2604956"/>
            </a:xfrm>
            <a:prstGeom prst="rect">
              <a:avLst/>
            </a:prstGeom>
            <a:ln>
              <a:solidFill>
                <a:schemeClr val="bg1">
                  <a:lumMod val="65000"/>
                </a:schemeClr>
              </a:solidFill>
            </a:ln>
            <a:effectLst>
              <a:outerShdw blurRad="63500" algn="ctr" rotWithShape="0">
                <a:prstClr val="black">
                  <a:alpha val="40000"/>
                </a:prstClr>
              </a:outerShdw>
            </a:effectLst>
          </p:spPr>
        </p:pic>
        <p:sp>
          <p:nvSpPr>
            <p:cNvPr id="14" name="半闭框 13"/>
            <p:cNvSpPr/>
            <p:nvPr/>
          </p:nvSpPr>
          <p:spPr>
            <a:xfrm>
              <a:off x="6849067" y="1318892"/>
              <a:ext cx="310910" cy="310910"/>
            </a:xfrm>
            <a:prstGeom prst="halfFrame">
              <a:avLst/>
            </a:pr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半闭框 15"/>
            <p:cNvSpPr/>
            <p:nvPr/>
          </p:nvSpPr>
          <p:spPr>
            <a:xfrm rot="10800000">
              <a:off x="10908865" y="4036117"/>
              <a:ext cx="310910" cy="310910"/>
            </a:xfrm>
            <a:prstGeom prst="halfFrame">
              <a:avLst/>
            </a:pr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duotone>
              <a:prstClr val="black"/>
              <a:schemeClr val="accent2">
                <a:tint val="45000"/>
                <a:satMod val="400000"/>
              </a:schemeClr>
            </a:duotone>
          </a:blip>
          <a:srcRect l="1821" t="2336" r="1040" b="2792"/>
          <a:stretch>
            <a:fillRect/>
          </a:stretch>
        </p:blipFill>
        <p:spPr>
          <a:xfrm rot="5400000">
            <a:off x="2667002" y="-2667002"/>
            <a:ext cx="6857998" cy="12192002"/>
          </a:xfrm>
          <a:prstGeom prst="rect">
            <a:avLst/>
          </a:prstGeom>
        </p:spPr>
      </p:pic>
      <p:sp>
        <p:nvSpPr>
          <p:cNvPr id="7" name="矩形 6"/>
          <p:cNvSpPr/>
          <p:nvPr/>
        </p:nvSpPr>
        <p:spPr>
          <a:xfrm>
            <a:off x="247286" y="226803"/>
            <a:ext cx="11698514" cy="6386286"/>
          </a:xfrm>
          <a:prstGeom prst="rect">
            <a:avLst/>
          </a:prstGeom>
          <a:solidFill>
            <a:schemeClr val="bg1"/>
          </a:solidFill>
          <a:ln>
            <a:solidFill>
              <a:srgbClr val="E03837"/>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08000" y="467178"/>
            <a:ext cx="86364" cy="523220"/>
          </a:xfrm>
          <a:prstGeom prst="rect">
            <a:avLst/>
          </a:pr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986970" y="467360"/>
            <a:ext cx="5256503" cy="523220"/>
            <a:chOff x="986971" y="1464035"/>
            <a:chExt cx="3848798" cy="523220"/>
          </a:xfrm>
        </p:grpSpPr>
        <p:sp>
          <p:nvSpPr>
            <p:cNvPr id="13" name="矩形: 圆角 12"/>
            <p:cNvSpPr/>
            <p:nvPr/>
          </p:nvSpPr>
          <p:spPr>
            <a:xfrm>
              <a:off x="986971" y="1464035"/>
              <a:ext cx="3657600" cy="523220"/>
            </a:xfrm>
            <a:prstGeom prst="roundRect">
              <a:avLst/>
            </a:prstGeom>
            <a:solidFill>
              <a:srgbClr val="E03837"/>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1117599" y="1545742"/>
              <a:ext cx="3718170" cy="400110"/>
            </a:xfrm>
            <a:prstGeom prst="rect">
              <a:avLst/>
            </a:prstGeom>
            <a:noFill/>
          </p:spPr>
          <p:txBody>
            <a:bodyPr wrap="square" rtlCol="0">
              <a:spAutoFit/>
            </a:bodyPr>
            <a:lstStyle/>
            <a:p>
              <a:pPr marL="285750" indent="-285750">
                <a:buFont typeface="Wingdings" panose="05000000000000000000" pitchFamily="2" charset="2"/>
                <a:buChar char="u"/>
              </a:pPr>
              <a:r>
                <a:rPr lang="zh-CN" altLang="en-US" sz="2000" b="1" spc="600" dirty="0" smtClean="0">
                  <a:solidFill>
                    <a:schemeClr val="bg1"/>
                  </a:solidFill>
                  <a:latin typeface="思源黑体 CN Light" panose="020B0300000000000000" pitchFamily="34" charset="-122"/>
                  <a:ea typeface="思源黑体 CN Light" panose="020B0300000000000000" pitchFamily="34" charset="-122"/>
                </a:rPr>
                <a:t>第六章 教育惩戒与违法处理</a:t>
              </a:r>
              <a:endParaRPr lang="en-US" altLang="zh-CN" sz="2000" b="1" spc="600" dirty="0" smtClean="0">
                <a:solidFill>
                  <a:schemeClr val="bg1"/>
                </a:solidFill>
                <a:latin typeface="思源黑体 CN Light" panose="020B0300000000000000" pitchFamily="34" charset="-122"/>
                <a:ea typeface="思源黑体 CN Light" panose="020B0300000000000000" pitchFamily="34" charset="-122"/>
              </a:endParaRPr>
            </a:p>
          </p:txBody>
        </p:sp>
      </p:grpSp>
      <p:sp>
        <p:nvSpPr>
          <p:cNvPr id="26" name="文本框 40"/>
          <p:cNvSpPr txBox="1"/>
          <p:nvPr/>
        </p:nvSpPr>
        <p:spPr>
          <a:xfrm>
            <a:off x="894714" y="1342972"/>
            <a:ext cx="9289364" cy="3770263"/>
          </a:xfrm>
          <a:prstGeom prst="rect">
            <a:avLst/>
          </a:prstGeom>
          <a:noFill/>
        </p:spPr>
        <p:txBody>
          <a:bodyPr wrap="square" rtlCol="0">
            <a:spAutoFit/>
          </a:bodyPr>
          <a:lstStyle/>
          <a:p>
            <a:pPr marL="342900" indent="-342900">
              <a:lnSpc>
                <a:spcPct val="150000"/>
              </a:lnSpc>
              <a:spcAft>
                <a:spcPts val="1200"/>
              </a:spcAft>
              <a:buClr>
                <a:srgbClr val="E03837"/>
              </a:buClr>
              <a:buFont typeface="Wingdings" panose="05000000000000000000" pitchFamily="2" charset="2"/>
              <a:buChar char="Ø"/>
            </a:pPr>
            <a:r>
              <a:rPr lang="zh-CN" altLang="en-US" b="1" dirty="0"/>
              <a:t>第五十九条  </a:t>
            </a:r>
            <a:r>
              <a:rPr lang="zh-CN" altLang="en-US" b="1" dirty="0">
                <a:solidFill>
                  <a:srgbClr val="FF0000"/>
                </a:solidFill>
              </a:rPr>
              <a:t>教职工有下列行为之一的</a:t>
            </a:r>
            <a:r>
              <a:rPr lang="zh-CN" altLang="en-US" b="1" dirty="0"/>
              <a:t>，应当按照有关规定给予处分；涉嫌违法犯罪的，应当及时报告公安机关；公安机关接到报告后，应当依法及时处理：</a:t>
            </a:r>
          </a:p>
          <a:p>
            <a:pPr>
              <a:lnSpc>
                <a:spcPct val="150000"/>
              </a:lnSpc>
              <a:spcAft>
                <a:spcPts val="1200"/>
              </a:spcAft>
              <a:buClr>
                <a:srgbClr val="E03837"/>
              </a:buClr>
            </a:pPr>
            <a:r>
              <a:rPr lang="zh-CN" altLang="en-US" b="1" dirty="0" smtClean="0"/>
              <a:t>    （</a:t>
            </a:r>
            <a:r>
              <a:rPr lang="zh-CN" altLang="en-US" b="1" dirty="0"/>
              <a:t>一）歧视、侮辱学生的</a:t>
            </a:r>
            <a:r>
              <a:rPr lang="zh-CN" altLang="en-US" b="1" dirty="0" smtClean="0"/>
              <a:t>；</a:t>
            </a:r>
            <a:endParaRPr lang="en-US" altLang="zh-CN" b="1" dirty="0" smtClean="0"/>
          </a:p>
          <a:p>
            <a:pPr>
              <a:lnSpc>
                <a:spcPct val="150000"/>
              </a:lnSpc>
              <a:spcAft>
                <a:spcPts val="1200"/>
              </a:spcAft>
              <a:buClr>
                <a:srgbClr val="E03837"/>
              </a:buClr>
            </a:pPr>
            <a:r>
              <a:rPr lang="zh-CN" altLang="en-US" b="1" dirty="0" smtClean="0"/>
              <a:t>    （</a:t>
            </a:r>
            <a:r>
              <a:rPr lang="zh-CN" altLang="en-US" b="1" dirty="0"/>
              <a:t>二）虐待、伤害学生的；</a:t>
            </a:r>
          </a:p>
          <a:p>
            <a:pPr>
              <a:lnSpc>
                <a:spcPct val="150000"/>
              </a:lnSpc>
              <a:spcAft>
                <a:spcPts val="1200"/>
              </a:spcAft>
              <a:buClr>
                <a:srgbClr val="E03837"/>
              </a:buClr>
            </a:pPr>
            <a:r>
              <a:rPr lang="zh-CN" altLang="en-US" b="1" dirty="0" smtClean="0"/>
              <a:t>  </a:t>
            </a:r>
            <a:r>
              <a:rPr lang="zh-CN" altLang="en-US" b="1" dirty="0"/>
              <a:t>　（三）猥亵、性骚扰学生的；</a:t>
            </a:r>
          </a:p>
          <a:p>
            <a:pPr>
              <a:lnSpc>
                <a:spcPct val="150000"/>
              </a:lnSpc>
              <a:spcAft>
                <a:spcPts val="1200"/>
              </a:spcAft>
              <a:buClr>
                <a:srgbClr val="E03837"/>
              </a:buClr>
            </a:pPr>
            <a:r>
              <a:rPr lang="zh-CN" altLang="en-US" b="1" dirty="0" smtClean="0"/>
              <a:t>  </a:t>
            </a:r>
            <a:r>
              <a:rPr lang="zh-CN" altLang="en-US" b="1" dirty="0"/>
              <a:t>　（四）与学生有不正当关系的； </a:t>
            </a:r>
          </a:p>
          <a:p>
            <a:pPr>
              <a:lnSpc>
                <a:spcPct val="150000"/>
              </a:lnSpc>
              <a:spcAft>
                <a:spcPts val="1200"/>
              </a:spcAft>
              <a:buClr>
                <a:srgbClr val="E03837"/>
              </a:buClr>
            </a:pPr>
            <a:r>
              <a:rPr lang="zh-CN" altLang="en-US" b="1" dirty="0"/>
              <a:t>　　（五）其他侵害学生身心健康的行为。</a:t>
            </a: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0378" y="3381052"/>
            <a:ext cx="1717536" cy="1639356"/>
          </a:xfrm>
          <a:prstGeom prst="ellipse">
            <a:avLst/>
          </a:prstGeom>
          <a:ln>
            <a:solidFill>
              <a:srgbClr val="E03837"/>
            </a:solidFill>
          </a:ln>
          <a:effectLst>
            <a:outerShdw blurRad="63500" algn="ctr" rotWithShape="0">
              <a:prstClr val="black">
                <a:alpha val="40000"/>
              </a:prstClr>
            </a:outerShdw>
          </a:effectLst>
        </p:spPr>
      </p:pic>
      <p:sp>
        <p:nvSpPr>
          <p:cNvPr id="12" name="文本框 14"/>
          <p:cNvSpPr txBox="1"/>
          <p:nvPr/>
        </p:nvSpPr>
        <p:spPr>
          <a:xfrm>
            <a:off x="10184078" y="3266455"/>
            <a:ext cx="392604" cy="398780"/>
          </a:xfrm>
          <a:prstGeom prst="rect">
            <a:avLst/>
          </a:prstGeom>
          <a:noFill/>
        </p:spPr>
        <p:txBody>
          <a:bodyPr wrap="square" rtlCol="0">
            <a:spAutoFit/>
          </a:bodyPr>
          <a:lstStyle/>
          <a:p>
            <a:r>
              <a:rPr lang="en-US" altLang="zh-CN" sz="2000" b="1" dirty="0">
                <a:solidFill>
                  <a:schemeClr val="bg1"/>
                </a:solidFill>
                <a:latin typeface="思源黑体 CN Regular" panose="020B0500000000000000" pitchFamily="34" charset="-122"/>
                <a:ea typeface="思源黑体 CN Regular" panose="020B0500000000000000" pitchFamily="34" charset="-122"/>
              </a:rPr>
              <a:t>2</a:t>
            </a:r>
          </a:p>
        </p:txBody>
      </p:sp>
      <p:sp>
        <p:nvSpPr>
          <p:cNvPr id="16" name="矩形 13"/>
          <p:cNvSpPr/>
          <p:nvPr/>
        </p:nvSpPr>
        <p:spPr>
          <a:xfrm rot="5400000">
            <a:off x="5958338" y="625981"/>
            <a:ext cx="276407" cy="11698514"/>
          </a:xfrm>
          <a:custGeom>
            <a:avLst/>
            <a:gdLst>
              <a:gd name="connsiteX0" fmla="*/ 0 w 12192000"/>
              <a:gd name="connsiteY0" fmla="*/ 0 h 3619481"/>
              <a:gd name="connsiteX1" fmla="*/ 12192000 w 12192000"/>
              <a:gd name="connsiteY1" fmla="*/ 0 h 3619481"/>
              <a:gd name="connsiteX2" fmla="*/ 12192000 w 12192000"/>
              <a:gd name="connsiteY2" fmla="*/ 3619481 h 3619481"/>
              <a:gd name="connsiteX3" fmla="*/ 0 w 12192000"/>
              <a:gd name="connsiteY3" fmla="*/ 3619481 h 3619481"/>
              <a:gd name="connsiteX4" fmla="*/ 0 w 12192000"/>
              <a:gd name="connsiteY4" fmla="*/ 0 h 3619481"/>
              <a:gd name="connsiteX0-1" fmla="*/ 0 w 12192000"/>
              <a:gd name="connsiteY0-2" fmla="*/ 0 h 3619481"/>
              <a:gd name="connsiteX1-3" fmla="*/ 12192000 w 12192000"/>
              <a:gd name="connsiteY1-4" fmla="*/ 0 h 3619481"/>
              <a:gd name="connsiteX2-5" fmla="*/ 12192000 w 12192000"/>
              <a:gd name="connsiteY2-6" fmla="*/ 3619481 h 3619481"/>
              <a:gd name="connsiteX3-7" fmla="*/ 0 w 12192000"/>
              <a:gd name="connsiteY3-8" fmla="*/ 3619481 h 3619481"/>
              <a:gd name="connsiteX4-9" fmla="*/ 0 w 12192000"/>
              <a:gd name="connsiteY4-10" fmla="*/ 0 h 3619481"/>
              <a:gd name="connsiteX0-11" fmla="*/ 0 w 12192000"/>
              <a:gd name="connsiteY0-12" fmla="*/ 0 h 3619481"/>
              <a:gd name="connsiteX1-13" fmla="*/ 12192000 w 12192000"/>
              <a:gd name="connsiteY1-14" fmla="*/ 0 h 3619481"/>
              <a:gd name="connsiteX2-15" fmla="*/ 12192000 w 12192000"/>
              <a:gd name="connsiteY2-16" fmla="*/ 3619481 h 3619481"/>
              <a:gd name="connsiteX3-17" fmla="*/ 0 w 12192000"/>
              <a:gd name="connsiteY3-18" fmla="*/ 3619481 h 3619481"/>
              <a:gd name="connsiteX4-19" fmla="*/ 0 w 12192000"/>
              <a:gd name="connsiteY4-20" fmla="*/ 0 h 3619481"/>
              <a:gd name="connsiteX0-21" fmla="*/ 0 w 12192000"/>
              <a:gd name="connsiteY0-22" fmla="*/ 0 h 3619481"/>
              <a:gd name="connsiteX1-23" fmla="*/ 12192000 w 12192000"/>
              <a:gd name="connsiteY1-24" fmla="*/ 0 h 3619481"/>
              <a:gd name="connsiteX2-25" fmla="*/ 12192000 w 12192000"/>
              <a:gd name="connsiteY2-26" fmla="*/ 3619481 h 3619481"/>
              <a:gd name="connsiteX3-27" fmla="*/ 0 w 12192000"/>
              <a:gd name="connsiteY3-28" fmla="*/ 3619481 h 3619481"/>
              <a:gd name="connsiteX4-29" fmla="*/ 0 w 12192000"/>
              <a:gd name="connsiteY4-30" fmla="*/ 0 h 3619481"/>
              <a:gd name="connsiteX0-31" fmla="*/ 0 w 12192000"/>
              <a:gd name="connsiteY0-32" fmla="*/ 0 h 3619481"/>
              <a:gd name="connsiteX1-33" fmla="*/ 12192000 w 12192000"/>
              <a:gd name="connsiteY1-34" fmla="*/ 0 h 3619481"/>
              <a:gd name="connsiteX2-35" fmla="*/ 12192000 w 12192000"/>
              <a:gd name="connsiteY2-36" fmla="*/ 3619481 h 3619481"/>
              <a:gd name="connsiteX3-37" fmla="*/ 0 w 12192000"/>
              <a:gd name="connsiteY3-38" fmla="*/ 3619481 h 3619481"/>
              <a:gd name="connsiteX4-39" fmla="*/ 0 w 12192000"/>
              <a:gd name="connsiteY4-40" fmla="*/ 0 h 36194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3619481">
                <a:moveTo>
                  <a:pt x="0" y="0"/>
                </a:moveTo>
                <a:cubicBezTo>
                  <a:pt x="3959225" y="1285875"/>
                  <a:pt x="8499475" y="1685925"/>
                  <a:pt x="12192000" y="0"/>
                </a:cubicBezTo>
                <a:lnTo>
                  <a:pt x="12192000" y="3619481"/>
                </a:lnTo>
                <a:lnTo>
                  <a:pt x="0" y="3619481"/>
                </a:lnTo>
                <a:lnTo>
                  <a:pt x="0" y="0"/>
                </a:lnTo>
                <a:close/>
              </a:path>
            </a:pathLst>
          </a:cu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907815" y="3281208"/>
            <a:ext cx="2040857" cy="1885152"/>
          </a:xfrm>
          <a:prstGeom prst="ellipse">
            <a:avLst/>
          </a:prstGeom>
          <a:noFill/>
          <a:ln w="38100">
            <a:solidFill>
              <a:srgbClr val="E03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C:\Users\hp-np\Pictures\562.jpg562"/>
          <p:cNvPicPr>
            <a:picLocks noChangeAspect="1"/>
          </p:cNvPicPr>
          <p:nvPr/>
        </p:nvPicPr>
        <p:blipFill rotWithShape="1">
          <a:blip r:embed="rId2"/>
          <a:srcRect/>
          <a:stretch>
            <a:fillRect/>
          </a:stretch>
        </p:blipFill>
        <p:spPr>
          <a:xfrm>
            <a:off x="-635" y="0"/>
            <a:ext cx="12207875" cy="6858000"/>
          </a:xfrm>
          <a:prstGeom prst="rect">
            <a:avLst/>
          </a:prstGeom>
        </p:spPr>
      </p:pic>
      <p:sp>
        <p:nvSpPr>
          <p:cNvPr id="2" name="矩形 1"/>
          <p:cNvSpPr/>
          <p:nvPr/>
        </p:nvSpPr>
        <p:spPr>
          <a:xfrm>
            <a:off x="15240" y="0"/>
            <a:ext cx="12192000" cy="6992620"/>
          </a:xfrm>
          <a:prstGeom prst="rect">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5588000" y="1727200"/>
            <a:ext cx="1030605" cy="1030605"/>
          </a:xfrm>
          <a:prstGeom prst="ellipse">
            <a:avLst/>
          </a:prstGeom>
          <a:solidFill>
            <a:srgbClr val="E0383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1903095" y="2757805"/>
            <a:ext cx="8416290" cy="2030095"/>
          </a:xfrm>
          <a:prstGeom prst="rect">
            <a:avLst/>
          </a:prstGeom>
          <a:noFill/>
        </p:spPr>
        <p:txBody>
          <a:bodyPr wrap="square" rtlCol="0">
            <a:spAutoFit/>
          </a:bodyPr>
          <a:lstStyle/>
          <a:p>
            <a:pPr algn="ctr">
              <a:lnSpc>
                <a:spcPct val="150000"/>
              </a:lnSpc>
            </a:pPr>
            <a:r>
              <a:rPr lang="zh-CN" altLang="en-US" sz="3600" b="1" dirty="0" smtClean="0">
                <a:solidFill>
                  <a:srgbClr val="E03837"/>
                </a:solidFill>
                <a:latin typeface="思源黑体 CN Regular" panose="020B0500000000000000" pitchFamily="34" charset="-122"/>
                <a:ea typeface="思源黑体 CN Regular" panose="020B0500000000000000" pitchFamily="34" charset="-122"/>
              </a:rPr>
              <a:t>第七章</a:t>
            </a:r>
            <a:endParaRPr lang="en-US" altLang="zh-CN" sz="3600" b="1" dirty="0">
              <a:solidFill>
                <a:srgbClr val="E03837"/>
              </a:solidFill>
              <a:latin typeface="思源黑体 CN Regular" panose="020B0500000000000000" pitchFamily="34" charset="-122"/>
              <a:ea typeface="思源黑体 CN Regular" panose="020B0500000000000000" pitchFamily="34" charset="-122"/>
            </a:endParaRPr>
          </a:p>
          <a:p>
            <a:pPr algn="ctr">
              <a:lnSpc>
                <a:spcPct val="150000"/>
              </a:lnSpc>
            </a:pPr>
            <a:r>
              <a:rPr lang="zh-CN" altLang="en-US" sz="4800" b="1" dirty="0">
                <a:solidFill>
                  <a:schemeClr val="tx1">
                    <a:lumMod val="75000"/>
                    <a:lumOff val="25000"/>
                  </a:schemeClr>
                </a:solidFill>
                <a:latin typeface="思源黑体 CN Regular" panose="020B0500000000000000" pitchFamily="34" charset="-122"/>
                <a:ea typeface="思源黑体 CN Regular" panose="020B0500000000000000" pitchFamily="34" charset="-122"/>
              </a:rPr>
              <a:t>突发事件与人身伤害事故处理</a:t>
            </a:r>
          </a:p>
        </p:txBody>
      </p:sp>
      <p:sp>
        <p:nvSpPr>
          <p:cNvPr id="40" name="矩形 39"/>
          <p:cNvSpPr/>
          <p:nvPr/>
        </p:nvSpPr>
        <p:spPr>
          <a:xfrm>
            <a:off x="0" y="291465"/>
            <a:ext cx="12206605" cy="445135"/>
          </a:xfrm>
          <a:prstGeom prst="rect">
            <a:avLst/>
          </a:prstGeom>
          <a:solidFill>
            <a:srgbClr val="E0383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99"/>
          <p:cNvSpPr>
            <a:spLocks noEditPoints="1"/>
          </p:cNvSpPr>
          <p:nvPr/>
        </p:nvSpPr>
        <p:spPr bwMode="auto">
          <a:xfrm>
            <a:off x="5823942" y="2052184"/>
            <a:ext cx="558625" cy="379458"/>
          </a:xfrm>
          <a:custGeom>
            <a:avLst/>
            <a:gdLst>
              <a:gd name="T0" fmla="*/ 225 w 302"/>
              <a:gd name="T1" fmla="*/ 0 h 205"/>
              <a:gd name="T2" fmla="*/ 81 w 302"/>
              <a:gd name="T3" fmla="*/ 0 h 205"/>
              <a:gd name="T4" fmla="*/ 0 w 302"/>
              <a:gd name="T5" fmla="*/ 25 h 205"/>
              <a:gd name="T6" fmla="*/ 12 w 302"/>
              <a:gd name="T7" fmla="*/ 205 h 205"/>
              <a:gd name="T8" fmla="*/ 291 w 302"/>
              <a:gd name="T9" fmla="*/ 205 h 205"/>
              <a:gd name="T10" fmla="*/ 302 w 302"/>
              <a:gd name="T11" fmla="*/ 25 h 205"/>
              <a:gd name="T12" fmla="*/ 146 w 302"/>
              <a:gd name="T13" fmla="*/ 188 h 205"/>
              <a:gd name="T14" fmla="*/ 20 w 302"/>
              <a:gd name="T15" fmla="*/ 182 h 205"/>
              <a:gd name="T16" fmla="*/ 81 w 302"/>
              <a:gd name="T17" fmla="*/ 10 h 205"/>
              <a:gd name="T18" fmla="*/ 146 w 302"/>
              <a:gd name="T19" fmla="*/ 188 h 205"/>
              <a:gd name="T20" fmla="*/ 221 w 302"/>
              <a:gd name="T21" fmla="*/ 171 h 205"/>
              <a:gd name="T22" fmla="*/ 155 w 302"/>
              <a:gd name="T23" fmla="*/ 29 h 205"/>
              <a:gd name="T24" fmla="*/ 282 w 302"/>
              <a:gd name="T25" fmla="*/ 22 h 205"/>
              <a:gd name="T26" fmla="*/ 39 w 302"/>
              <a:gd name="T27" fmla="*/ 41 h 205"/>
              <a:gd name="T28" fmla="*/ 128 w 302"/>
              <a:gd name="T29" fmla="*/ 43 h 205"/>
              <a:gd name="T30" fmla="*/ 127 w 302"/>
              <a:gd name="T31" fmla="*/ 49 h 205"/>
              <a:gd name="T32" fmla="*/ 44 w 302"/>
              <a:gd name="T33" fmla="*/ 43 h 205"/>
              <a:gd name="T34" fmla="*/ 39 w 302"/>
              <a:gd name="T35" fmla="*/ 67 h 205"/>
              <a:gd name="T36" fmla="*/ 128 w 302"/>
              <a:gd name="T37" fmla="*/ 68 h 205"/>
              <a:gd name="T38" fmla="*/ 127 w 302"/>
              <a:gd name="T39" fmla="*/ 74 h 205"/>
              <a:gd name="T40" fmla="*/ 43 w 302"/>
              <a:gd name="T41" fmla="*/ 69 h 205"/>
              <a:gd name="T42" fmla="*/ 39 w 302"/>
              <a:gd name="T43" fmla="*/ 93 h 205"/>
              <a:gd name="T44" fmla="*/ 129 w 302"/>
              <a:gd name="T45" fmla="*/ 94 h 205"/>
              <a:gd name="T46" fmla="*/ 127 w 302"/>
              <a:gd name="T47" fmla="*/ 100 h 205"/>
              <a:gd name="T48" fmla="*/ 43 w 302"/>
              <a:gd name="T49" fmla="*/ 95 h 205"/>
              <a:gd name="T50" fmla="*/ 130 w 302"/>
              <a:gd name="T51" fmla="*/ 125 h 205"/>
              <a:gd name="T52" fmla="*/ 126 w 302"/>
              <a:gd name="T53" fmla="*/ 126 h 205"/>
              <a:gd name="T54" fmla="*/ 39 w 302"/>
              <a:gd name="T55" fmla="*/ 119 h 205"/>
              <a:gd name="T56" fmla="*/ 129 w 302"/>
              <a:gd name="T57" fmla="*/ 120 h 205"/>
              <a:gd name="T58" fmla="*/ 130 w 302"/>
              <a:gd name="T59" fmla="*/ 151 h 205"/>
              <a:gd name="T60" fmla="*/ 126 w 302"/>
              <a:gd name="T61" fmla="*/ 152 h 205"/>
              <a:gd name="T62" fmla="*/ 39 w 302"/>
              <a:gd name="T63" fmla="*/ 146 h 205"/>
              <a:gd name="T64" fmla="*/ 129 w 302"/>
              <a:gd name="T65" fmla="*/ 146 h 205"/>
              <a:gd name="T66" fmla="*/ 260 w 302"/>
              <a:gd name="T67" fmla="*/ 37 h 205"/>
              <a:gd name="T68" fmla="*/ 259 w 302"/>
              <a:gd name="T69" fmla="*/ 43 h 205"/>
              <a:gd name="T70" fmla="*/ 174 w 302"/>
              <a:gd name="T71" fmla="*/ 49 h 205"/>
              <a:gd name="T72" fmla="*/ 173 w 302"/>
              <a:gd name="T73" fmla="*/ 43 h 205"/>
              <a:gd name="T74" fmla="*/ 263 w 302"/>
              <a:gd name="T75" fmla="*/ 67 h 205"/>
              <a:gd name="T76" fmla="*/ 176 w 302"/>
              <a:gd name="T77" fmla="*/ 74 h 205"/>
              <a:gd name="T78" fmla="*/ 172 w 302"/>
              <a:gd name="T79" fmla="*/ 73 h 205"/>
              <a:gd name="T80" fmla="*/ 261 w 302"/>
              <a:gd name="T81" fmla="*/ 63 h 205"/>
              <a:gd name="T82" fmla="*/ 263 w 302"/>
              <a:gd name="T83" fmla="*/ 93 h 205"/>
              <a:gd name="T84" fmla="*/ 176 w 302"/>
              <a:gd name="T85" fmla="*/ 100 h 205"/>
              <a:gd name="T86" fmla="*/ 172 w 302"/>
              <a:gd name="T87" fmla="*/ 99 h 205"/>
              <a:gd name="T88" fmla="*/ 261 w 302"/>
              <a:gd name="T89" fmla="*/ 89 h 205"/>
              <a:gd name="T90" fmla="*/ 263 w 302"/>
              <a:gd name="T91" fmla="*/ 118 h 205"/>
              <a:gd name="T92" fmla="*/ 176 w 302"/>
              <a:gd name="T93" fmla="*/ 126 h 205"/>
              <a:gd name="T94" fmla="*/ 172 w 302"/>
              <a:gd name="T95" fmla="*/ 125 h 205"/>
              <a:gd name="T96" fmla="*/ 261 w 302"/>
              <a:gd name="T97" fmla="*/ 114 h 205"/>
              <a:gd name="T98" fmla="*/ 263 w 302"/>
              <a:gd name="T99" fmla="*/ 145 h 205"/>
              <a:gd name="T100" fmla="*/ 176 w 302"/>
              <a:gd name="T101" fmla="*/ 152 h 205"/>
              <a:gd name="T102" fmla="*/ 172 w 302"/>
              <a:gd name="T103" fmla="*/ 151 h 205"/>
              <a:gd name="T104" fmla="*/ 261 w 302"/>
              <a:gd name="T105" fmla="*/ 14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2" h="205">
                <a:moveTo>
                  <a:pt x="300" y="21"/>
                </a:moveTo>
                <a:cubicBezTo>
                  <a:pt x="284" y="8"/>
                  <a:pt x="256" y="0"/>
                  <a:pt x="225" y="0"/>
                </a:cubicBezTo>
                <a:cubicBezTo>
                  <a:pt x="195" y="0"/>
                  <a:pt x="168" y="7"/>
                  <a:pt x="151" y="19"/>
                </a:cubicBezTo>
                <a:cubicBezTo>
                  <a:pt x="138" y="7"/>
                  <a:pt x="112" y="0"/>
                  <a:pt x="81" y="0"/>
                </a:cubicBezTo>
                <a:cubicBezTo>
                  <a:pt x="48" y="0"/>
                  <a:pt x="18" y="8"/>
                  <a:pt x="2" y="21"/>
                </a:cubicBezTo>
                <a:cubicBezTo>
                  <a:pt x="1" y="22"/>
                  <a:pt x="0" y="23"/>
                  <a:pt x="0" y="25"/>
                </a:cubicBezTo>
                <a:cubicBezTo>
                  <a:pt x="0" y="197"/>
                  <a:pt x="0" y="197"/>
                  <a:pt x="0" y="197"/>
                </a:cubicBezTo>
                <a:cubicBezTo>
                  <a:pt x="0" y="200"/>
                  <a:pt x="5" y="205"/>
                  <a:pt x="12" y="205"/>
                </a:cubicBezTo>
                <a:cubicBezTo>
                  <a:pt x="150" y="205"/>
                  <a:pt x="150" y="205"/>
                  <a:pt x="150" y="205"/>
                </a:cubicBezTo>
                <a:cubicBezTo>
                  <a:pt x="151" y="205"/>
                  <a:pt x="291" y="205"/>
                  <a:pt x="291" y="205"/>
                </a:cubicBezTo>
                <a:cubicBezTo>
                  <a:pt x="295" y="205"/>
                  <a:pt x="302" y="202"/>
                  <a:pt x="302" y="197"/>
                </a:cubicBezTo>
                <a:cubicBezTo>
                  <a:pt x="302" y="25"/>
                  <a:pt x="302" y="25"/>
                  <a:pt x="302" y="25"/>
                </a:cubicBezTo>
                <a:cubicBezTo>
                  <a:pt x="302" y="23"/>
                  <a:pt x="301" y="22"/>
                  <a:pt x="300" y="21"/>
                </a:cubicBezTo>
                <a:close/>
                <a:moveTo>
                  <a:pt x="146" y="188"/>
                </a:moveTo>
                <a:cubicBezTo>
                  <a:pt x="132" y="176"/>
                  <a:pt x="109" y="169"/>
                  <a:pt x="80" y="169"/>
                </a:cubicBezTo>
                <a:cubicBezTo>
                  <a:pt x="58" y="169"/>
                  <a:pt x="36" y="174"/>
                  <a:pt x="20" y="182"/>
                </a:cubicBezTo>
                <a:cubicBezTo>
                  <a:pt x="20" y="22"/>
                  <a:pt x="20" y="22"/>
                  <a:pt x="20" y="22"/>
                </a:cubicBezTo>
                <a:cubicBezTo>
                  <a:pt x="20" y="22"/>
                  <a:pt x="41" y="10"/>
                  <a:pt x="81" y="10"/>
                </a:cubicBezTo>
                <a:cubicBezTo>
                  <a:pt x="128" y="10"/>
                  <a:pt x="146" y="27"/>
                  <a:pt x="146" y="29"/>
                </a:cubicBezTo>
                <a:cubicBezTo>
                  <a:pt x="146" y="32"/>
                  <a:pt x="146" y="188"/>
                  <a:pt x="146" y="188"/>
                </a:cubicBezTo>
                <a:close/>
                <a:moveTo>
                  <a:pt x="282" y="182"/>
                </a:moveTo>
                <a:cubicBezTo>
                  <a:pt x="265" y="175"/>
                  <a:pt x="242" y="171"/>
                  <a:pt x="221" y="171"/>
                </a:cubicBezTo>
                <a:cubicBezTo>
                  <a:pt x="192" y="171"/>
                  <a:pt x="168" y="177"/>
                  <a:pt x="155" y="188"/>
                </a:cubicBezTo>
                <a:cubicBezTo>
                  <a:pt x="155" y="29"/>
                  <a:pt x="155" y="29"/>
                  <a:pt x="155" y="29"/>
                </a:cubicBezTo>
                <a:cubicBezTo>
                  <a:pt x="155" y="29"/>
                  <a:pt x="176" y="10"/>
                  <a:pt x="225" y="10"/>
                </a:cubicBezTo>
                <a:cubicBezTo>
                  <a:pt x="262" y="10"/>
                  <a:pt x="282" y="22"/>
                  <a:pt x="282" y="22"/>
                </a:cubicBezTo>
                <a:lnTo>
                  <a:pt x="282" y="182"/>
                </a:lnTo>
                <a:close/>
                <a:moveTo>
                  <a:pt x="39" y="41"/>
                </a:moveTo>
                <a:cubicBezTo>
                  <a:pt x="39" y="39"/>
                  <a:pt x="40" y="37"/>
                  <a:pt x="42" y="37"/>
                </a:cubicBezTo>
                <a:cubicBezTo>
                  <a:pt x="74" y="28"/>
                  <a:pt x="109" y="30"/>
                  <a:pt x="128" y="43"/>
                </a:cubicBezTo>
                <a:cubicBezTo>
                  <a:pt x="130" y="44"/>
                  <a:pt x="130" y="46"/>
                  <a:pt x="129" y="47"/>
                </a:cubicBezTo>
                <a:cubicBezTo>
                  <a:pt x="129" y="48"/>
                  <a:pt x="128" y="49"/>
                  <a:pt x="127" y="49"/>
                </a:cubicBezTo>
                <a:cubicBezTo>
                  <a:pt x="126" y="49"/>
                  <a:pt x="125" y="49"/>
                  <a:pt x="125" y="48"/>
                </a:cubicBezTo>
                <a:cubicBezTo>
                  <a:pt x="110" y="39"/>
                  <a:pt x="79" y="33"/>
                  <a:pt x="44" y="43"/>
                </a:cubicBezTo>
                <a:cubicBezTo>
                  <a:pt x="42" y="43"/>
                  <a:pt x="40" y="42"/>
                  <a:pt x="39" y="41"/>
                </a:cubicBezTo>
                <a:close/>
                <a:moveTo>
                  <a:pt x="39" y="67"/>
                </a:moveTo>
                <a:cubicBezTo>
                  <a:pt x="39" y="65"/>
                  <a:pt x="40" y="63"/>
                  <a:pt x="42" y="63"/>
                </a:cubicBezTo>
                <a:cubicBezTo>
                  <a:pt x="74" y="54"/>
                  <a:pt x="110" y="56"/>
                  <a:pt x="128" y="68"/>
                </a:cubicBezTo>
                <a:cubicBezTo>
                  <a:pt x="130" y="69"/>
                  <a:pt x="130" y="71"/>
                  <a:pt x="129" y="73"/>
                </a:cubicBezTo>
                <a:cubicBezTo>
                  <a:pt x="129" y="74"/>
                  <a:pt x="128" y="74"/>
                  <a:pt x="127" y="74"/>
                </a:cubicBezTo>
                <a:cubicBezTo>
                  <a:pt x="126" y="74"/>
                  <a:pt x="125" y="74"/>
                  <a:pt x="125" y="74"/>
                </a:cubicBezTo>
                <a:cubicBezTo>
                  <a:pt x="111" y="65"/>
                  <a:pt x="79" y="59"/>
                  <a:pt x="43" y="69"/>
                </a:cubicBezTo>
                <a:cubicBezTo>
                  <a:pt x="42" y="70"/>
                  <a:pt x="40" y="69"/>
                  <a:pt x="39" y="67"/>
                </a:cubicBezTo>
                <a:close/>
                <a:moveTo>
                  <a:pt x="39" y="93"/>
                </a:moveTo>
                <a:cubicBezTo>
                  <a:pt x="39" y="91"/>
                  <a:pt x="40" y="89"/>
                  <a:pt x="42" y="88"/>
                </a:cubicBezTo>
                <a:cubicBezTo>
                  <a:pt x="74" y="79"/>
                  <a:pt x="110" y="82"/>
                  <a:pt x="129" y="94"/>
                </a:cubicBezTo>
                <a:cubicBezTo>
                  <a:pt x="130" y="95"/>
                  <a:pt x="131" y="97"/>
                  <a:pt x="130" y="99"/>
                </a:cubicBezTo>
                <a:cubicBezTo>
                  <a:pt x="129" y="100"/>
                  <a:pt x="128" y="100"/>
                  <a:pt x="127" y="100"/>
                </a:cubicBezTo>
                <a:cubicBezTo>
                  <a:pt x="126" y="100"/>
                  <a:pt x="126" y="100"/>
                  <a:pt x="125" y="100"/>
                </a:cubicBezTo>
                <a:cubicBezTo>
                  <a:pt x="111" y="90"/>
                  <a:pt x="79" y="85"/>
                  <a:pt x="43" y="95"/>
                </a:cubicBezTo>
                <a:cubicBezTo>
                  <a:pt x="42" y="95"/>
                  <a:pt x="40" y="94"/>
                  <a:pt x="39" y="93"/>
                </a:cubicBezTo>
                <a:close/>
                <a:moveTo>
                  <a:pt x="130" y="125"/>
                </a:moveTo>
                <a:cubicBezTo>
                  <a:pt x="130" y="126"/>
                  <a:pt x="129" y="126"/>
                  <a:pt x="128" y="126"/>
                </a:cubicBezTo>
                <a:cubicBezTo>
                  <a:pt x="127" y="126"/>
                  <a:pt x="126" y="126"/>
                  <a:pt x="126" y="126"/>
                </a:cubicBezTo>
                <a:cubicBezTo>
                  <a:pt x="108" y="114"/>
                  <a:pt x="76" y="112"/>
                  <a:pt x="43" y="121"/>
                </a:cubicBezTo>
                <a:cubicBezTo>
                  <a:pt x="42" y="122"/>
                  <a:pt x="40" y="121"/>
                  <a:pt x="39" y="119"/>
                </a:cubicBezTo>
                <a:cubicBezTo>
                  <a:pt x="39" y="117"/>
                  <a:pt x="40" y="115"/>
                  <a:pt x="42" y="115"/>
                </a:cubicBezTo>
                <a:cubicBezTo>
                  <a:pt x="77" y="105"/>
                  <a:pt x="109" y="107"/>
                  <a:pt x="129" y="120"/>
                </a:cubicBezTo>
                <a:cubicBezTo>
                  <a:pt x="131" y="121"/>
                  <a:pt x="131" y="123"/>
                  <a:pt x="130" y="125"/>
                </a:cubicBezTo>
                <a:close/>
                <a:moveTo>
                  <a:pt x="130" y="151"/>
                </a:moveTo>
                <a:cubicBezTo>
                  <a:pt x="130" y="152"/>
                  <a:pt x="129" y="152"/>
                  <a:pt x="128" y="152"/>
                </a:cubicBezTo>
                <a:cubicBezTo>
                  <a:pt x="127" y="152"/>
                  <a:pt x="126" y="152"/>
                  <a:pt x="126" y="152"/>
                </a:cubicBezTo>
                <a:cubicBezTo>
                  <a:pt x="109" y="141"/>
                  <a:pt x="71" y="137"/>
                  <a:pt x="44" y="148"/>
                </a:cubicBezTo>
                <a:cubicBezTo>
                  <a:pt x="42" y="148"/>
                  <a:pt x="40" y="148"/>
                  <a:pt x="39" y="146"/>
                </a:cubicBezTo>
                <a:cubicBezTo>
                  <a:pt x="39" y="144"/>
                  <a:pt x="40" y="142"/>
                  <a:pt x="41" y="142"/>
                </a:cubicBezTo>
                <a:cubicBezTo>
                  <a:pt x="71" y="130"/>
                  <a:pt x="111" y="134"/>
                  <a:pt x="129" y="146"/>
                </a:cubicBezTo>
                <a:cubicBezTo>
                  <a:pt x="131" y="147"/>
                  <a:pt x="131" y="149"/>
                  <a:pt x="130" y="151"/>
                </a:cubicBezTo>
                <a:close/>
                <a:moveTo>
                  <a:pt x="260" y="37"/>
                </a:moveTo>
                <a:cubicBezTo>
                  <a:pt x="262" y="37"/>
                  <a:pt x="263" y="39"/>
                  <a:pt x="263" y="41"/>
                </a:cubicBezTo>
                <a:cubicBezTo>
                  <a:pt x="262" y="42"/>
                  <a:pt x="260" y="43"/>
                  <a:pt x="259" y="43"/>
                </a:cubicBezTo>
                <a:cubicBezTo>
                  <a:pt x="225" y="33"/>
                  <a:pt x="191" y="38"/>
                  <a:pt x="176" y="48"/>
                </a:cubicBezTo>
                <a:cubicBezTo>
                  <a:pt x="176" y="49"/>
                  <a:pt x="175" y="49"/>
                  <a:pt x="174" y="49"/>
                </a:cubicBezTo>
                <a:cubicBezTo>
                  <a:pt x="173" y="49"/>
                  <a:pt x="172" y="48"/>
                  <a:pt x="172" y="47"/>
                </a:cubicBezTo>
                <a:cubicBezTo>
                  <a:pt x="171" y="46"/>
                  <a:pt x="171" y="44"/>
                  <a:pt x="173" y="43"/>
                </a:cubicBezTo>
                <a:cubicBezTo>
                  <a:pt x="192" y="30"/>
                  <a:pt x="228" y="27"/>
                  <a:pt x="260" y="37"/>
                </a:cubicBezTo>
                <a:close/>
                <a:moveTo>
                  <a:pt x="263" y="67"/>
                </a:moveTo>
                <a:cubicBezTo>
                  <a:pt x="262" y="69"/>
                  <a:pt x="261" y="70"/>
                  <a:pt x="259" y="69"/>
                </a:cubicBezTo>
                <a:cubicBezTo>
                  <a:pt x="225" y="60"/>
                  <a:pt x="191" y="64"/>
                  <a:pt x="176" y="74"/>
                </a:cubicBezTo>
                <a:cubicBezTo>
                  <a:pt x="176" y="75"/>
                  <a:pt x="175" y="75"/>
                  <a:pt x="175" y="75"/>
                </a:cubicBezTo>
                <a:cubicBezTo>
                  <a:pt x="173" y="75"/>
                  <a:pt x="172" y="74"/>
                  <a:pt x="172" y="73"/>
                </a:cubicBezTo>
                <a:cubicBezTo>
                  <a:pt x="171" y="72"/>
                  <a:pt x="171" y="70"/>
                  <a:pt x="173" y="69"/>
                </a:cubicBezTo>
                <a:cubicBezTo>
                  <a:pt x="192" y="56"/>
                  <a:pt x="228" y="54"/>
                  <a:pt x="261" y="63"/>
                </a:cubicBezTo>
                <a:cubicBezTo>
                  <a:pt x="262" y="63"/>
                  <a:pt x="263" y="65"/>
                  <a:pt x="263" y="67"/>
                </a:cubicBezTo>
                <a:close/>
                <a:moveTo>
                  <a:pt x="263" y="93"/>
                </a:moveTo>
                <a:cubicBezTo>
                  <a:pt x="262" y="95"/>
                  <a:pt x="261" y="96"/>
                  <a:pt x="259" y="95"/>
                </a:cubicBezTo>
                <a:cubicBezTo>
                  <a:pt x="225" y="86"/>
                  <a:pt x="192" y="91"/>
                  <a:pt x="176" y="100"/>
                </a:cubicBezTo>
                <a:cubicBezTo>
                  <a:pt x="176" y="101"/>
                  <a:pt x="175" y="101"/>
                  <a:pt x="175" y="101"/>
                </a:cubicBezTo>
                <a:cubicBezTo>
                  <a:pt x="173" y="101"/>
                  <a:pt x="172" y="100"/>
                  <a:pt x="172" y="99"/>
                </a:cubicBezTo>
                <a:cubicBezTo>
                  <a:pt x="171" y="98"/>
                  <a:pt x="171" y="96"/>
                  <a:pt x="173" y="95"/>
                </a:cubicBezTo>
                <a:cubicBezTo>
                  <a:pt x="192" y="82"/>
                  <a:pt x="228" y="80"/>
                  <a:pt x="261" y="89"/>
                </a:cubicBezTo>
                <a:cubicBezTo>
                  <a:pt x="262" y="89"/>
                  <a:pt x="263" y="91"/>
                  <a:pt x="263" y="93"/>
                </a:cubicBezTo>
                <a:close/>
                <a:moveTo>
                  <a:pt x="263" y="118"/>
                </a:moveTo>
                <a:cubicBezTo>
                  <a:pt x="262" y="120"/>
                  <a:pt x="261" y="121"/>
                  <a:pt x="259" y="121"/>
                </a:cubicBezTo>
                <a:cubicBezTo>
                  <a:pt x="228" y="112"/>
                  <a:pt x="191" y="116"/>
                  <a:pt x="176" y="126"/>
                </a:cubicBezTo>
                <a:cubicBezTo>
                  <a:pt x="176" y="126"/>
                  <a:pt x="175" y="127"/>
                  <a:pt x="175" y="127"/>
                </a:cubicBezTo>
                <a:cubicBezTo>
                  <a:pt x="173" y="127"/>
                  <a:pt x="172" y="126"/>
                  <a:pt x="172" y="125"/>
                </a:cubicBezTo>
                <a:cubicBezTo>
                  <a:pt x="171" y="123"/>
                  <a:pt x="171" y="121"/>
                  <a:pt x="173" y="120"/>
                </a:cubicBezTo>
                <a:cubicBezTo>
                  <a:pt x="189" y="110"/>
                  <a:pt x="227" y="105"/>
                  <a:pt x="261" y="114"/>
                </a:cubicBezTo>
                <a:cubicBezTo>
                  <a:pt x="262" y="115"/>
                  <a:pt x="263" y="117"/>
                  <a:pt x="263" y="118"/>
                </a:cubicBezTo>
                <a:close/>
                <a:moveTo>
                  <a:pt x="263" y="145"/>
                </a:moveTo>
                <a:cubicBezTo>
                  <a:pt x="262" y="146"/>
                  <a:pt x="261" y="147"/>
                  <a:pt x="259" y="147"/>
                </a:cubicBezTo>
                <a:cubicBezTo>
                  <a:pt x="225" y="137"/>
                  <a:pt x="192" y="142"/>
                  <a:pt x="176" y="152"/>
                </a:cubicBezTo>
                <a:cubicBezTo>
                  <a:pt x="176" y="152"/>
                  <a:pt x="175" y="153"/>
                  <a:pt x="175" y="153"/>
                </a:cubicBezTo>
                <a:cubicBezTo>
                  <a:pt x="174" y="153"/>
                  <a:pt x="172" y="152"/>
                  <a:pt x="172" y="151"/>
                </a:cubicBezTo>
                <a:cubicBezTo>
                  <a:pt x="171" y="150"/>
                  <a:pt x="171" y="147"/>
                  <a:pt x="173" y="146"/>
                </a:cubicBezTo>
                <a:cubicBezTo>
                  <a:pt x="192" y="134"/>
                  <a:pt x="228" y="131"/>
                  <a:pt x="261" y="140"/>
                </a:cubicBezTo>
                <a:cubicBezTo>
                  <a:pt x="262" y="141"/>
                  <a:pt x="263" y="143"/>
                  <a:pt x="263" y="1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duotone>
              <a:prstClr val="black"/>
              <a:schemeClr val="accent2">
                <a:tint val="45000"/>
                <a:satMod val="400000"/>
              </a:schemeClr>
            </a:duotone>
          </a:blip>
          <a:srcRect l="1821" t="2336" r="1040" b="2792"/>
          <a:stretch>
            <a:fillRect/>
          </a:stretch>
        </p:blipFill>
        <p:spPr>
          <a:xfrm rot="5400000">
            <a:off x="2667002" y="-2658210"/>
            <a:ext cx="6857998" cy="12192002"/>
          </a:xfrm>
          <a:prstGeom prst="rect">
            <a:avLst/>
          </a:prstGeom>
        </p:spPr>
      </p:pic>
      <p:sp>
        <p:nvSpPr>
          <p:cNvPr id="7" name="矩形 6"/>
          <p:cNvSpPr/>
          <p:nvPr/>
        </p:nvSpPr>
        <p:spPr>
          <a:xfrm>
            <a:off x="246744" y="224962"/>
            <a:ext cx="11698514" cy="6386286"/>
          </a:xfrm>
          <a:prstGeom prst="rect">
            <a:avLst/>
          </a:prstGeom>
          <a:solidFill>
            <a:schemeClr val="bg1"/>
          </a:solidFill>
          <a:ln>
            <a:solidFill>
              <a:srgbClr val="E03837"/>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08000" y="467178"/>
            <a:ext cx="86364" cy="523220"/>
          </a:xfrm>
          <a:prstGeom prst="rect">
            <a:avLst/>
          </a:pr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986970" y="467360"/>
            <a:ext cx="6770682" cy="789593"/>
            <a:chOff x="986971" y="1464035"/>
            <a:chExt cx="3848798" cy="789593"/>
          </a:xfrm>
        </p:grpSpPr>
        <p:sp>
          <p:nvSpPr>
            <p:cNvPr id="13" name="矩形: 圆角 12"/>
            <p:cNvSpPr/>
            <p:nvPr/>
          </p:nvSpPr>
          <p:spPr>
            <a:xfrm>
              <a:off x="986971" y="1464035"/>
              <a:ext cx="3657600" cy="523220"/>
            </a:xfrm>
            <a:prstGeom prst="roundRect">
              <a:avLst/>
            </a:prstGeom>
            <a:solidFill>
              <a:srgbClr val="E03837"/>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1117599" y="1545742"/>
              <a:ext cx="3718170" cy="707886"/>
            </a:xfrm>
            <a:prstGeom prst="rect">
              <a:avLst/>
            </a:prstGeom>
            <a:noFill/>
          </p:spPr>
          <p:txBody>
            <a:bodyPr wrap="square" rtlCol="0">
              <a:spAutoFit/>
            </a:bodyPr>
            <a:lstStyle/>
            <a:p>
              <a:pPr marL="285750" indent="-285750">
                <a:buFont typeface="Wingdings" panose="05000000000000000000" pitchFamily="2" charset="2"/>
                <a:buChar char="u"/>
              </a:pPr>
              <a:r>
                <a:rPr lang="zh-CN" altLang="en-US" sz="2000" b="1" spc="600" dirty="0" smtClean="0">
                  <a:solidFill>
                    <a:schemeClr val="bg1"/>
                  </a:solidFill>
                  <a:latin typeface="思源黑体 CN Light" panose="020B0300000000000000" pitchFamily="34" charset="-122"/>
                  <a:ea typeface="思源黑体 CN Light" panose="020B0300000000000000" pitchFamily="34" charset="-122"/>
                </a:rPr>
                <a:t>第七章 突发事件与人身伤害事故处理</a:t>
              </a:r>
              <a:endParaRPr lang="en-US" altLang="zh-CN" sz="2000" b="1" spc="600" dirty="0" smtClean="0">
                <a:solidFill>
                  <a:schemeClr val="bg1"/>
                </a:solidFill>
                <a:latin typeface="思源黑体 CN Light" panose="020B0300000000000000" pitchFamily="34" charset="-122"/>
                <a:ea typeface="思源黑体 CN Light" panose="020B0300000000000000" pitchFamily="34" charset="-122"/>
              </a:endParaRPr>
            </a:p>
          </p:txBody>
        </p:sp>
      </p:grpSp>
      <p:sp>
        <p:nvSpPr>
          <p:cNvPr id="26" name="文本框 40"/>
          <p:cNvSpPr txBox="1"/>
          <p:nvPr/>
        </p:nvSpPr>
        <p:spPr>
          <a:xfrm>
            <a:off x="986970" y="1342971"/>
            <a:ext cx="7416366" cy="2739211"/>
          </a:xfrm>
          <a:prstGeom prst="rect">
            <a:avLst/>
          </a:prstGeom>
          <a:noFill/>
        </p:spPr>
        <p:txBody>
          <a:bodyPr wrap="square" rtlCol="0">
            <a:spAutoFit/>
          </a:bodyPr>
          <a:lstStyle/>
          <a:p>
            <a:pPr marL="342900" indent="-342900">
              <a:lnSpc>
                <a:spcPct val="150000"/>
              </a:lnSpc>
              <a:spcAft>
                <a:spcPts val="1200"/>
              </a:spcAft>
              <a:buClr>
                <a:srgbClr val="E03837"/>
              </a:buClr>
              <a:buFont typeface="Wingdings" panose="05000000000000000000" pitchFamily="2" charset="2"/>
              <a:buChar char="Ø"/>
            </a:pPr>
            <a:r>
              <a:rPr lang="zh-CN" altLang="en-US" b="1" dirty="0"/>
              <a:t>第六十条 </a:t>
            </a:r>
            <a:r>
              <a:rPr lang="zh-CN" altLang="en-US" b="1" dirty="0" smtClean="0"/>
              <a:t> </a:t>
            </a:r>
            <a:r>
              <a:rPr lang="zh-CN" altLang="en-US" b="1" dirty="0" smtClean="0">
                <a:solidFill>
                  <a:srgbClr val="FF0000"/>
                </a:solidFill>
              </a:rPr>
              <a:t>学校</a:t>
            </a:r>
            <a:r>
              <a:rPr lang="zh-CN" altLang="en-US" b="1" dirty="0">
                <a:solidFill>
                  <a:srgbClr val="FF0000"/>
                </a:solidFill>
              </a:rPr>
              <a:t>应当组织开展针对突发事件的演练活动，配备必要的应急处置器材和设备。突发事件应急处置结束后，学校应当及时对学生进行心理辅导。</a:t>
            </a:r>
          </a:p>
          <a:p>
            <a:pPr marL="342900" indent="-342900">
              <a:lnSpc>
                <a:spcPct val="150000"/>
              </a:lnSpc>
              <a:spcAft>
                <a:spcPts val="1200"/>
              </a:spcAft>
              <a:buClr>
                <a:srgbClr val="E03837"/>
              </a:buClr>
              <a:buFont typeface="Wingdings" panose="05000000000000000000" pitchFamily="2" charset="2"/>
              <a:buChar char="Ø"/>
            </a:pPr>
            <a:r>
              <a:rPr lang="zh-CN" altLang="en-US" b="1" dirty="0" smtClean="0"/>
              <a:t>第六十二</a:t>
            </a:r>
            <a:r>
              <a:rPr lang="zh-CN" altLang="en-US" b="1" dirty="0"/>
              <a:t>条  </a:t>
            </a:r>
            <a:r>
              <a:rPr lang="zh-CN" altLang="en-US" b="1" dirty="0">
                <a:solidFill>
                  <a:srgbClr val="FF0000"/>
                </a:solidFill>
              </a:rPr>
              <a:t>学生在校园发生人身伤害事故的，学校应当采取合理的急救措施，情况紧急、伤情严重的，应当立即送医疗机构治疗，</a:t>
            </a:r>
            <a:r>
              <a:rPr lang="zh-CN" altLang="en-US" b="1" dirty="0"/>
              <a:t>通知监护人或者其他近亲属，并及时报告学校主管部门和公安机关。</a:t>
            </a:r>
          </a:p>
        </p:txBody>
      </p:sp>
      <p:sp>
        <p:nvSpPr>
          <p:cNvPr id="14" name="矩形 13"/>
          <p:cNvSpPr/>
          <p:nvPr/>
        </p:nvSpPr>
        <p:spPr>
          <a:xfrm>
            <a:off x="275388" y="6179573"/>
            <a:ext cx="11670412" cy="431675"/>
          </a:xfrm>
          <a:custGeom>
            <a:avLst/>
            <a:gdLst>
              <a:gd name="connsiteX0" fmla="*/ 0 w 12192000"/>
              <a:gd name="connsiteY0" fmla="*/ 0 h 3619481"/>
              <a:gd name="connsiteX1" fmla="*/ 12192000 w 12192000"/>
              <a:gd name="connsiteY1" fmla="*/ 0 h 3619481"/>
              <a:gd name="connsiteX2" fmla="*/ 12192000 w 12192000"/>
              <a:gd name="connsiteY2" fmla="*/ 3619481 h 3619481"/>
              <a:gd name="connsiteX3" fmla="*/ 0 w 12192000"/>
              <a:gd name="connsiteY3" fmla="*/ 3619481 h 3619481"/>
              <a:gd name="connsiteX4" fmla="*/ 0 w 12192000"/>
              <a:gd name="connsiteY4" fmla="*/ 0 h 3619481"/>
              <a:gd name="connsiteX0-1" fmla="*/ 0 w 12192000"/>
              <a:gd name="connsiteY0-2" fmla="*/ 0 h 3619481"/>
              <a:gd name="connsiteX1-3" fmla="*/ 12192000 w 12192000"/>
              <a:gd name="connsiteY1-4" fmla="*/ 0 h 3619481"/>
              <a:gd name="connsiteX2-5" fmla="*/ 12192000 w 12192000"/>
              <a:gd name="connsiteY2-6" fmla="*/ 3619481 h 3619481"/>
              <a:gd name="connsiteX3-7" fmla="*/ 0 w 12192000"/>
              <a:gd name="connsiteY3-8" fmla="*/ 3619481 h 3619481"/>
              <a:gd name="connsiteX4-9" fmla="*/ 0 w 12192000"/>
              <a:gd name="connsiteY4-10" fmla="*/ 0 h 3619481"/>
              <a:gd name="connsiteX0-11" fmla="*/ 0 w 12192000"/>
              <a:gd name="connsiteY0-12" fmla="*/ 0 h 3619481"/>
              <a:gd name="connsiteX1-13" fmla="*/ 12192000 w 12192000"/>
              <a:gd name="connsiteY1-14" fmla="*/ 0 h 3619481"/>
              <a:gd name="connsiteX2-15" fmla="*/ 12192000 w 12192000"/>
              <a:gd name="connsiteY2-16" fmla="*/ 3619481 h 3619481"/>
              <a:gd name="connsiteX3-17" fmla="*/ 0 w 12192000"/>
              <a:gd name="connsiteY3-18" fmla="*/ 3619481 h 3619481"/>
              <a:gd name="connsiteX4-19" fmla="*/ 0 w 12192000"/>
              <a:gd name="connsiteY4-20" fmla="*/ 0 h 3619481"/>
              <a:gd name="connsiteX0-21" fmla="*/ 0 w 12192000"/>
              <a:gd name="connsiteY0-22" fmla="*/ 0 h 3619481"/>
              <a:gd name="connsiteX1-23" fmla="*/ 12192000 w 12192000"/>
              <a:gd name="connsiteY1-24" fmla="*/ 0 h 3619481"/>
              <a:gd name="connsiteX2-25" fmla="*/ 12192000 w 12192000"/>
              <a:gd name="connsiteY2-26" fmla="*/ 3619481 h 3619481"/>
              <a:gd name="connsiteX3-27" fmla="*/ 0 w 12192000"/>
              <a:gd name="connsiteY3-28" fmla="*/ 3619481 h 3619481"/>
              <a:gd name="connsiteX4-29" fmla="*/ 0 w 12192000"/>
              <a:gd name="connsiteY4-30" fmla="*/ 0 h 3619481"/>
              <a:gd name="connsiteX0-31" fmla="*/ 0 w 12192000"/>
              <a:gd name="connsiteY0-32" fmla="*/ 0 h 3619481"/>
              <a:gd name="connsiteX1-33" fmla="*/ 12192000 w 12192000"/>
              <a:gd name="connsiteY1-34" fmla="*/ 0 h 3619481"/>
              <a:gd name="connsiteX2-35" fmla="*/ 12192000 w 12192000"/>
              <a:gd name="connsiteY2-36" fmla="*/ 3619481 h 3619481"/>
              <a:gd name="connsiteX3-37" fmla="*/ 0 w 12192000"/>
              <a:gd name="connsiteY3-38" fmla="*/ 3619481 h 3619481"/>
              <a:gd name="connsiteX4-39" fmla="*/ 0 w 12192000"/>
              <a:gd name="connsiteY4-40" fmla="*/ 0 h 36194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3619481">
                <a:moveTo>
                  <a:pt x="0" y="0"/>
                </a:moveTo>
                <a:cubicBezTo>
                  <a:pt x="3959225" y="1285875"/>
                  <a:pt x="8499475" y="1685925"/>
                  <a:pt x="12192000" y="0"/>
                </a:cubicBezTo>
                <a:lnTo>
                  <a:pt x="12192000" y="3619481"/>
                </a:lnTo>
                <a:lnTo>
                  <a:pt x="0" y="3619481"/>
                </a:lnTo>
                <a:lnTo>
                  <a:pt x="0" y="0"/>
                </a:lnTo>
                <a:close/>
              </a:path>
            </a:pathLst>
          </a:cu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线形标注 2 9"/>
          <p:cNvSpPr/>
          <p:nvPr/>
        </p:nvSpPr>
        <p:spPr>
          <a:xfrm>
            <a:off x="9627959" y="2956967"/>
            <a:ext cx="1536484" cy="743078"/>
          </a:xfrm>
          <a:prstGeom prst="borderCallout2">
            <a:avLst>
              <a:gd name="adj1" fmla="val 18750"/>
              <a:gd name="adj2" fmla="val -8333"/>
              <a:gd name="adj3" fmla="val 18750"/>
              <a:gd name="adj4" fmla="val -16667"/>
              <a:gd name="adj5" fmla="val 20244"/>
              <a:gd name="adj6" fmla="val -65522"/>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b="1" dirty="0" smtClean="0">
                <a:solidFill>
                  <a:schemeClr val="tx1"/>
                </a:solidFill>
              </a:rPr>
              <a:t>与以往处置方式不同</a:t>
            </a:r>
            <a:r>
              <a:rPr lang="en-US" altLang="zh-CN" b="1" dirty="0" smtClean="0">
                <a:solidFill>
                  <a:schemeClr val="tx1"/>
                </a:solidFill>
              </a:rPr>
              <a:t>!</a:t>
            </a:r>
            <a:endParaRPr lang="zh-CN" altLang="en-US" b="1" dirty="0">
              <a:solidFill>
                <a:schemeClr val="tx1"/>
              </a:solidFill>
            </a:endParaRP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1768" y="4396120"/>
            <a:ext cx="1540144" cy="1540142"/>
          </a:xfrm>
          <a:prstGeom prst="ellipse">
            <a:avLst/>
          </a:prstGeom>
          <a:ln>
            <a:solidFill>
              <a:srgbClr val="E03837"/>
            </a:solidFill>
          </a:ln>
          <a:effectLst>
            <a:outerShdw blurRad="635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duotone>
              <a:prstClr val="black"/>
              <a:schemeClr val="accent2">
                <a:tint val="45000"/>
                <a:satMod val="400000"/>
              </a:schemeClr>
            </a:duotone>
          </a:blip>
          <a:srcRect l="1821" t="2336" r="1040" b="2792"/>
          <a:stretch>
            <a:fillRect/>
          </a:stretch>
        </p:blipFill>
        <p:spPr>
          <a:xfrm rot="5400000">
            <a:off x="2667002" y="-2667002"/>
            <a:ext cx="6857998" cy="12192002"/>
          </a:xfrm>
          <a:prstGeom prst="rect">
            <a:avLst/>
          </a:prstGeom>
        </p:spPr>
      </p:pic>
      <p:sp>
        <p:nvSpPr>
          <p:cNvPr id="7" name="矩形 6"/>
          <p:cNvSpPr/>
          <p:nvPr/>
        </p:nvSpPr>
        <p:spPr>
          <a:xfrm>
            <a:off x="246744" y="240791"/>
            <a:ext cx="11698514" cy="6386286"/>
          </a:xfrm>
          <a:prstGeom prst="rect">
            <a:avLst/>
          </a:prstGeom>
          <a:solidFill>
            <a:schemeClr val="bg1"/>
          </a:solidFill>
          <a:ln>
            <a:solidFill>
              <a:srgbClr val="E03837"/>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08000" y="467178"/>
            <a:ext cx="86364" cy="523220"/>
          </a:xfrm>
          <a:prstGeom prst="rect">
            <a:avLst/>
          </a:pr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986970" y="467360"/>
            <a:ext cx="6770682" cy="789593"/>
            <a:chOff x="986971" y="1464035"/>
            <a:chExt cx="3848798" cy="789593"/>
          </a:xfrm>
        </p:grpSpPr>
        <p:sp>
          <p:nvSpPr>
            <p:cNvPr id="13" name="矩形: 圆角 12"/>
            <p:cNvSpPr/>
            <p:nvPr/>
          </p:nvSpPr>
          <p:spPr>
            <a:xfrm>
              <a:off x="986971" y="1464035"/>
              <a:ext cx="3657600" cy="523220"/>
            </a:xfrm>
            <a:prstGeom prst="roundRect">
              <a:avLst/>
            </a:prstGeom>
            <a:solidFill>
              <a:srgbClr val="E03837"/>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1117599" y="1545742"/>
              <a:ext cx="3718170" cy="707886"/>
            </a:xfrm>
            <a:prstGeom prst="rect">
              <a:avLst/>
            </a:prstGeom>
            <a:noFill/>
          </p:spPr>
          <p:txBody>
            <a:bodyPr wrap="square" rtlCol="0">
              <a:spAutoFit/>
            </a:bodyPr>
            <a:lstStyle/>
            <a:p>
              <a:pPr marL="285750" indent="-285750">
                <a:buFont typeface="Wingdings" panose="05000000000000000000" pitchFamily="2" charset="2"/>
                <a:buChar char="u"/>
              </a:pPr>
              <a:r>
                <a:rPr lang="zh-CN" altLang="en-US" sz="2000" b="1" spc="600" dirty="0" smtClean="0">
                  <a:solidFill>
                    <a:schemeClr val="bg1"/>
                  </a:solidFill>
                  <a:latin typeface="思源黑体 CN Light" panose="020B0300000000000000" pitchFamily="34" charset="-122"/>
                  <a:ea typeface="思源黑体 CN Light" panose="020B0300000000000000" pitchFamily="34" charset="-122"/>
                </a:rPr>
                <a:t>第七章 突发事件与人身伤害事故处理</a:t>
              </a:r>
              <a:endParaRPr lang="en-US" altLang="zh-CN" sz="2000" b="1" spc="600" dirty="0" smtClean="0">
                <a:solidFill>
                  <a:schemeClr val="bg1"/>
                </a:solidFill>
                <a:latin typeface="思源黑体 CN Light" panose="020B0300000000000000" pitchFamily="34" charset="-122"/>
                <a:ea typeface="思源黑体 CN Light" panose="020B0300000000000000" pitchFamily="34" charset="-122"/>
              </a:endParaRPr>
            </a:p>
          </p:txBody>
        </p:sp>
      </p:grpSp>
      <p:sp>
        <p:nvSpPr>
          <p:cNvPr id="26" name="文本框 40"/>
          <p:cNvSpPr txBox="1"/>
          <p:nvPr/>
        </p:nvSpPr>
        <p:spPr>
          <a:xfrm>
            <a:off x="894715" y="1256953"/>
            <a:ext cx="7915910" cy="4893647"/>
          </a:xfrm>
          <a:prstGeom prst="rect">
            <a:avLst/>
          </a:prstGeom>
          <a:noFill/>
        </p:spPr>
        <p:txBody>
          <a:bodyPr wrap="square" rtlCol="0">
            <a:spAutoFit/>
          </a:bodyPr>
          <a:lstStyle/>
          <a:p>
            <a:pPr marL="342900" indent="-342900">
              <a:lnSpc>
                <a:spcPct val="150000"/>
              </a:lnSpc>
              <a:spcAft>
                <a:spcPts val="300"/>
              </a:spcAft>
              <a:buClr>
                <a:srgbClr val="E03837"/>
              </a:buClr>
              <a:buFont typeface="Wingdings" panose="05000000000000000000" pitchFamily="2" charset="2"/>
              <a:buChar char="Ø"/>
            </a:pPr>
            <a:r>
              <a:rPr lang="zh-CN" altLang="en-US" b="1" dirty="0"/>
              <a:t>第六十三条  县级以上人民政府教育、人力资源社会保障等学校主管部门应当会同公安、司法行政和其他有关部门</a:t>
            </a:r>
            <a:r>
              <a:rPr lang="zh-CN" altLang="en-US" b="1" dirty="0">
                <a:solidFill>
                  <a:srgbClr val="FF0000"/>
                </a:solidFill>
              </a:rPr>
              <a:t>成立学校安全事故纠纷调解组织。调解组织可以聘任人大代表、政协委员、法治副校长、教育和法律工作者等具备相应专业知识或者能力的人员参与调解</a:t>
            </a:r>
            <a:r>
              <a:rPr lang="zh-CN" altLang="en-US" b="1" dirty="0" smtClean="0">
                <a:solidFill>
                  <a:srgbClr val="FF0000"/>
                </a:solidFill>
              </a:rPr>
              <a:t>。</a:t>
            </a:r>
            <a:endParaRPr lang="zh-CN" altLang="en-US" b="1" dirty="0"/>
          </a:p>
          <a:p>
            <a:pPr marL="342900" indent="-342900">
              <a:lnSpc>
                <a:spcPct val="150000"/>
              </a:lnSpc>
              <a:spcAft>
                <a:spcPts val="300"/>
              </a:spcAft>
              <a:buClr>
                <a:srgbClr val="E03837"/>
              </a:buClr>
              <a:buFont typeface="Wingdings" panose="05000000000000000000" pitchFamily="2" charset="2"/>
              <a:buChar char="Ø"/>
            </a:pPr>
            <a:r>
              <a:rPr lang="zh-CN" altLang="en-US" b="1" dirty="0" smtClean="0"/>
              <a:t>第六十四</a:t>
            </a:r>
            <a:r>
              <a:rPr lang="zh-CN" altLang="en-US" b="1" dirty="0"/>
              <a:t>条  </a:t>
            </a:r>
            <a:r>
              <a:rPr lang="zh-CN" altLang="en-US" b="1" dirty="0">
                <a:solidFill>
                  <a:srgbClr val="FF0000"/>
                </a:solidFill>
              </a:rPr>
              <a:t>学校、学生或者学生监护人可以按照以下方式处理学生人身损害赔偿争议：</a:t>
            </a:r>
          </a:p>
          <a:p>
            <a:pPr>
              <a:lnSpc>
                <a:spcPct val="150000"/>
              </a:lnSpc>
              <a:spcAft>
                <a:spcPts val="300"/>
              </a:spcAft>
              <a:buClr>
                <a:srgbClr val="E03837"/>
              </a:buClr>
            </a:pPr>
            <a:r>
              <a:rPr lang="zh-CN" altLang="en-US" b="1" dirty="0" smtClean="0"/>
              <a:t>    （</a:t>
            </a:r>
            <a:r>
              <a:rPr lang="zh-CN" altLang="en-US" b="1" dirty="0"/>
              <a:t>一）自行协商</a:t>
            </a:r>
            <a:r>
              <a:rPr lang="zh-CN" altLang="en-US" b="1" dirty="0" smtClean="0"/>
              <a:t>；</a:t>
            </a:r>
            <a:endParaRPr lang="en-US" altLang="zh-CN" b="1" dirty="0" smtClean="0"/>
          </a:p>
          <a:p>
            <a:pPr>
              <a:lnSpc>
                <a:spcPct val="150000"/>
              </a:lnSpc>
              <a:spcAft>
                <a:spcPts val="300"/>
              </a:spcAft>
              <a:buClr>
                <a:srgbClr val="E03837"/>
              </a:buClr>
            </a:pPr>
            <a:r>
              <a:rPr lang="en-US" altLang="zh-CN" b="1" dirty="0"/>
              <a:t> </a:t>
            </a:r>
            <a:r>
              <a:rPr lang="en-US" altLang="zh-CN" b="1" dirty="0" smtClean="0"/>
              <a:t>   </a:t>
            </a:r>
            <a:r>
              <a:rPr lang="zh-CN" altLang="en-US" b="1" dirty="0" smtClean="0"/>
              <a:t>（</a:t>
            </a:r>
            <a:r>
              <a:rPr lang="zh-CN" altLang="en-US" b="1" dirty="0"/>
              <a:t>二）向学校主管部门申请行政调解；</a:t>
            </a:r>
          </a:p>
          <a:p>
            <a:pPr>
              <a:lnSpc>
                <a:spcPct val="150000"/>
              </a:lnSpc>
              <a:spcAft>
                <a:spcPts val="300"/>
              </a:spcAft>
              <a:buClr>
                <a:srgbClr val="E03837"/>
              </a:buClr>
            </a:pPr>
            <a:r>
              <a:rPr lang="zh-CN" altLang="en-US" b="1" dirty="0" smtClean="0"/>
              <a:t>    （</a:t>
            </a:r>
            <a:r>
              <a:rPr lang="zh-CN" altLang="en-US" b="1" dirty="0"/>
              <a:t>三）向学校所在地的校园安全事故纠纷调解组织申请调解；</a:t>
            </a:r>
          </a:p>
          <a:p>
            <a:pPr>
              <a:lnSpc>
                <a:spcPct val="150000"/>
              </a:lnSpc>
              <a:spcAft>
                <a:spcPts val="300"/>
              </a:spcAft>
              <a:buClr>
                <a:srgbClr val="E03837"/>
              </a:buClr>
            </a:pPr>
            <a:r>
              <a:rPr lang="zh-CN" altLang="en-US" b="1" dirty="0" smtClean="0"/>
              <a:t>    （</a:t>
            </a:r>
            <a:r>
              <a:rPr lang="zh-CN" altLang="en-US" b="1" dirty="0"/>
              <a:t>四）向学校所在地的乡镇、街道人民调解委员会申请调解</a:t>
            </a:r>
            <a:r>
              <a:rPr lang="zh-CN" altLang="en-US" b="1" dirty="0" smtClean="0"/>
              <a:t>；</a:t>
            </a:r>
            <a:endParaRPr lang="en-US" altLang="zh-CN" b="1" dirty="0" smtClean="0"/>
          </a:p>
          <a:p>
            <a:pPr>
              <a:lnSpc>
                <a:spcPct val="150000"/>
              </a:lnSpc>
              <a:spcAft>
                <a:spcPts val="300"/>
              </a:spcAft>
              <a:buClr>
                <a:srgbClr val="E03837"/>
              </a:buClr>
            </a:pPr>
            <a:r>
              <a:rPr lang="en-US" altLang="zh-CN" b="1" dirty="0"/>
              <a:t> </a:t>
            </a:r>
            <a:r>
              <a:rPr lang="en-US" altLang="zh-CN" b="1" dirty="0" smtClean="0"/>
              <a:t>   </a:t>
            </a:r>
            <a:r>
              <a:rPr lang="zh-CN" altLang="en-US" b="1" dirty="0" smtClean="0"/>
              <a:t>（</a:t>
            </a:r>
            <a:r>
              <a:rPr lang="zh-CN" altLang="en-US" b="1" dirty="0"/>
              <a:t>五）依法向人民法院提起诉讼。</a:t>
            </a:r>
          </a:p>
        </p:txBody>
      </p:sp>
      <p:sp>
        <p:nvSpPr>
          <p:cNvPr id="12" name="文本框 14"/>
          <p:cNvSpPr txBox="1"/>
          <p:nvPr/>
        </p:nvSpPr>
        <p:spPr>
          <a:xfrm>
            <a:off x="10852611" y="4186319"/>
            <a:ext cx="392604" cy="398780"/>
          </a:xfrm>
          <a:prstGeom prst="rect">
            <a:avLst/>
          </a:prstGeom>
          <a:noFill/>
        </p:spPr>
        <p:txBody>
          <a:bodyPr wrap="square" rtlCol="0">
            <a:spAutoFit/>
          </a:bodyPr>
          <a:lstStyle/>
          <a:p>
            <a:r>
              <a:rPr lang="en-US" altLang="zh-CN" sz="2000" b="1" dirty="0">
                <a:solidFill>
                  <a:schemeClr val="bg1"/>
                </a:solidFill>
                <a:latin typeface="思源黑体 CN Regular" panose="020B0500000000000000" pitchFamily="34" charset="-122"/>
                <a:ea typeface="思源黑体 CN Regular" panose="020B0500000000000000" pitchFamily="34" charset="-122"/>
              </a:rPr>
              <a:t>2</a:t>
            </a:r>
          </a:p>
        </p:txBody>
      </p:sp>
      <p:sp>
        <p:nvSpPr>
          <p:cNvPr id="16" name="线形标注 2 15"/>
          <p:cNvSpPr/>
          <p:nvPr/>
        </p:nvSpPr>
        <p:spPr>
          <a:xfrm>
            <a:off x="9792703" y="2275794"/>
            <a:ext cx="1469810" cy="715056"/>
          </a:xfrm>
          <a:prstGeom prst="borderCallout2">
            <a:avLst>
              <a:gd name="adj1" fmla="val 18750"/>
              <a:gd name="adj2" fmla="val -8333"/>
              <a:gd name="adj3" fmla="val 18750"/>
              <a:gd name="adj4" fmla="val -16667"/>
              <a:gd name="adj5" fmla="val 20244"/>
              <a:gd name="adj6" fmla="val -65522"/>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b="1" dirty="0" smtClean="0">
                <a:solidFill>
                  <a:schemeClr val="tx1"/>
                </a:solidFill>
              </a:rPr>
              <a:t>建立健全调解组织</a:t>
            </a:r>
            <a:endParaRPr lang="zh-CN" altLang="en-US" b="1" dirty="0">
              <a:solidFill>
                <a:schemeClr val="tx1"/>
              </a:solidFill>
            </a:endParaRPr>
          </a:p>
        </p:txBody>
      </p:sp>
      <p:sp>
        <p:nvSpPr>
          <p:cNvPr id="17" name="线形标注 2 16"/>
          <p:cNvSpPr/>
          <p:nvPr/>
        </p:nvSpPr>
        <p:spPr>
          <a:xfrm>
            <a:off x="9775405" y="4176113"/>
            <a:ext cx="1469810" cy="715056"/>
          </a:xfrm>
          <a:prstGeom prst="borderCallout2">
            <a:avLst>
              <a:gd name="adj1" fmla="val 18750"/>
              <a:gd name="adj2" fmla="val -8333"/>
              <a:gd name="adj3" fmla="val 18750"/>
              <a:gd name="adj4" fmla="val -16667"/>
              <a:gd name="adj5" fmla="val -42363"/>
              <a:gd name="adj6" fmla="val -65522"/>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b="1" dirty="0" smtClean="0">
                <a:solidFill>
                  <a:schemeClr val="tx1"/>
                </a:solidFill>
              </a:rPr>
              <a:t>五种赔偿争议解决方式</a:t>
            </a:r>
            <a:endParaRPr lang="zh-CN" altLang="en-US"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duotone>
              <a:prstClr val="black"/>
              <a:schemeClr val="accent2">
                <a:tint val="45000"/>
                <a:satMod val="400000"/>
              </a:schemeClr>
            </a:duotone>
          </a:blip>
          <a:srcRect l="1821" t="2336" r="1040" b="2792"/>
          <a:stretch>
            <a:fillRect/>
          </a:stretch>
        </p:blipFill>
        <p:spPr>
          <a:xfrm rot="5400000">
            <a:off x="2667002" y="-2667002"/>
            <a:ext cx="6857998" cy="12192002"/>
          </a:xfrm>
          <a:prstGeom prst="rect">
            <a:avLst/>
          </a:prstGeom>
        </p:spPr>
      </p:pic>
      <p:sp>
        <p:nvSpPr>
          <p:cNvPr id="7" name="矩形 6"/>
          <p:cNvSpPr/>
          <p:nvPr/>
        </p:nvSpPr>
        <p:spPr>
          <a:xfrm>
            <a:off x="247286" y="235947"/>
            <a:ext cx="11698514" cy="6386286"/>
          </a:xfrm>
          <a:prstGeom prst="rect">
            <a:avLst/>
          </a:prstGeom>
          <a:solidFill>
            <a:schemeClr val="bg1"/>
          </a:solidFill>
          <a:ln>
            <a:solidFill>
              <a:srgbClr val="E03837"/>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08000" y="467178"/>
            <a:ext cx="86364" cy="523220"/>
          </a:xfrm>
          <a:prstGeom prst="rect">
            <a:avLst/>
          </a:pr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986970" y="467360"/>
            <a:ext cx="6770682" cy="789593"/>
            <a:chOff x="986971" y="1464035"/>
            <a:chExt cx="3848798" cy="789593"/>
          </a:xfrm>
        </p:grpSpPr>
        <p:sp>
          <p:nvSpPr>
            <p:cNvPr id="13" name="矩形: 圆角 12"/>
            <p:cNvSpPr/>
            <p:nvPr/>
          </p:nvSpPr>
          <p:spPr>
            <a:xfrm>
              <a:off x="986971" y="1464035"/>
              <a:ext cx="3657600" cy="523220"/>
            </a:xfrm>
            <a:prstGeom prst="roundRect">
              <a:avLst/>
            </a:prstGeom>
            <a:solidFill>
              <a:srgbClr val="E03837"/>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1117599" y="1545742"/>
              <a:ext cx="3718170" cy="707886"/>
            </a:xfrm>
            <a:prstGeom prst="rect">
              <a:avLst/>
            </a:prstGeom>
            <a:noFill/>
          </p:spPr>
          <p:txBody>
            <a:bodyPr wrap="square" rtlCol="0">
              <a:spAutoFit/>
            </a:bodyPr>
            <a:lstStyle/>
            <a:p>
              <a:pPr marL="285750" indent="-285750">
                <a:buFont typeface="Wingdings" panose="05000000000000000000" pitchFamily="2" charset="2"/>
                <a:buChar char="u"/>
              </a:pPr>
              <a:r>
                <a:rPr lang="zh-CN" altLang="en-US" sz="2000" b="1" spc="600" dirty="0" smtClean="0">
                  <a:solidFill>
                    <a:schemeClr val="bg1"/>
                  </a:solidFill>
                  <a:latin typeface="思源黑体 CN Light" panose="020B0300000000000000" pitchFamily="34" charset="-122"/>
                  <a:ea typeface="思源黑体 CN Light" panose="020B0300000000000000" pitchFamily="34" charset="-122"/>
                </a:rPr>
                <a:t>第七章 突发事件与人身伤害事故处理</a:t>
              </a:r>
              <a:endParaRPr lang="en-US" altLang="zh-CN" sz="2000" b="1" spc="600" dirty="0" smtClean="0">
                <a:solidFill>
                  <a:schemeClr val="bg1"/>
                </a:solidFill>
                <a:latin typeface="思源黑体 CN Light" panose="020B0300000000000000" pitchFamily="34" charset="-122"/>
                <a:ea typeface="思源黑体 CN Light" panose="020B0300000000000000" pitchFamily="34" charset="-122"/>
              </a:endParaRPr>
            </a:p>
          </p:txBody>
        </p:sp>
      </p:grpSp>
      <p:sp>
        <p:nvSpPr>
          <p:cNvPr id="26" name="文本框 40"/>
          <p:cNvSpPr txBox="1"/>
          <p:nvPr/>
        </p:nvSpPr>
        <p:spPr>
          <a:xfrm>
            <a:off x="894714" y="1342972"/>
            <a:ext cx="7153911" cy="4816703"/>
          </a:xfrm>
          <a:prstGeom prst="rect">
            <a:avLst/>
          </a:prstGeom>
          <a:noFill/>
        </p:spPr>
        <p:txBody>
          <a:bodyPr wrap="square" rtlCol="0">
            <a:spAutoFit/>
          </a:bodyPr>
          <a:lstStyle/>
          <a:p>
            <a:pPr marL="342900" indent="-342900">
              <a:lnSpc>
                <a:spcPct val="150000"/>
              </a:lnSpc>
              <a:spcAft>
                <a:spcPts val="300"/>
              </a:spcAft>
              <a:buClr>
                <a:srgbClr val="E03837"/>
              </a:buClr>
              <a:buFont typeface="Wingdings" panose="05000000000000000000" pitchFamily="2" charset="2"/>
              <a:buChar char="Ø"/>
            </a:pPr>
            <a:r>
              <a:rPr lang="zh-CN" altLang="en-US" b="1" dirty="0"/>
              <a:t>第六十五条  </a:t>
            </a:r>
            <a:r>
              <a:rPr lang="zh-CN" altLang="en-US" b="1" dirty="0">
                <a:solidFill>
                  <a:srgbClr val="FF0000"/>
                </a:solidFill>
              </a:rPr>
              <a:t>学校安全事故发生后，任何单位和个人不得有下列影响学校正常教育教学秩序的行为：</a:t>
            </a:r>
          </a:p>
          <a:p>
            <a:pPr>
              <a:lnSpc>
                <a:spcPct val="150000"/>
              </a:lnSpc>
              <a:spcAft>
                <a:spcPts val="300"/>
              </a:spcAft>
              <a:buClr>
                <a:srgbClr val="E03837"/>
              </a:buClr>
            </a:pPr>
            <a:r>
              <a:rPr lang="zh-CN" altLang="en-US" b="1" dirty="0" smtClean="0"/>
              <a:t>    （</a:t>
            </a:r>
            <a:r>
              <a:rPr lang="zh-CN" altLang="en-US" b="1" dirty="0"/>
              <a:t>一）毁灭证据、破坏现场、隐瞒真相等阻扰学校安全事故调查处理；</a:t>
            </a:r>
          </a:p>
          <a:p>
            <a:pPr>
              <a:lnSpc>
                <a:spcPct val="150000"/>
              </a:lnSpc>
              <a:spcAft>
                <a:spcPts val="300"/>
              </a:spcAft>
              <a:buClr>
                <a:srgbClr val="E03837"/>
              </a:buClr>
            </a:pPr>
            <a:r>
              <a:rPr lang="zh-CN" altLang="en-US" b="1" dirty="0" smtClean="0"/>
              <a:t>    （</a:t>
            </a:r>
            <a:r>
              <a:rPr lang="zh-CN" altLang="en-US" b="1" dirty="0"/>
              <a:t>二）跟踪、纠缠、侮辱、威胁、恐吓、故意伤害学校相关人员、学生，或者非法限制其人身自由；</a:t>
            </a:r>
          </a:p>
          <a:p>
            <a:pPr>
              <a:lnSpc>
                <a:spcPct val="150000"/>
              </a:lnSpc>
              <a:spcAft>
                <a:spcPts val="300"/>
              </a:spcAft>
              <a:buClr>
                <a:srgbClr val="E03837"/>
              </a:buClr>
            </a:pPr>
            <a:r>
              <a:rPr lang="en-US" altLang="zh-CN" b="1" dirty="0"/>
              <a:t> </a:t>
            </a:r>
            <a:r>
              <a:rPr lang="en-US" altLang="zh-CN" b="1" dirty="0" smtClean="0"/>
              <a:t>   </a:t>
            </a:r>
            <a:r>
              <a:rPr lang="zh-CN" altLang="en-US" b="1" dirty="0" smtClean="0"/>
              <a:t>（</a:t>
            </a:r>
            <a:r>
              <a:rPr lang="zh-CN" altLang="en-US" b="1" dirty="0"/>
              <a:t>三）侵占、毁损学校房屋、设施、设备以及其他财物；</a:t>
            </a:r>
          </a:p>
          <a:p>
            <a:pPr>
              <a:lnSpc>
                <a:spcPct val="150000"/>
              </a:lnSpc>
              <a:spcAft>
                <a:spcPts val="300"/>
              </a:spcAft>
              <a:buClr>
                <a:srgbClr val="E03837"/>
              </a:buClr>
            </a:pPr>
            <a:r>
              <a:rPr lang="zh-CN" altLang="en-US" b="1" dirty="0" smtClean="0"/>
              <a:t>    （</a:t>
            </a:r>
            <a:r>
              <a:rPr lang="zh-CN" altLang="en-US" b="1" dirty="0"/>
              <a:t>四）在学校或者校园周边安全区域内非法聚集、游行、设置障碍、贴报喷字、拉挂横幅、燃放鞭炮、播放哀乐、摆放花圈、停放尸体、泼洒污物、断水断电、堵塞大门、围堵办公场所和道路、干扰应急处置和事故处理</a:t>
            </a:r>
            <a:r>
              <a:rPr lang="zh-CN" altLang="en-US" b="1" dirty="0" smtClean="0"/>
              <a:t>；</a:t>
            </a:r>
            <a:endParaRPr lang="zh-CN" altLang="en-US" b="1" dirty="0"/>
          </a:p>
        </p:txBody>
      </p:sp>
      <p:sp>
        <p:nvSpPr>
          <p:cNvPr id="14" name="矩形 13"/>
          <p:cNvSpPr/>
          <p:nvPr/>
        </p:nvSpPr>
        <p:spPr>
          <a:xfrm>
            <a:off x="266244" y="6179573"/>
            <a:ext cx="11670412" cy="431675"/>
          </a:xfrm>
          <a:custGeom>
            <a:avLst/>
            <a:gdLst>
              <a:gd name="connsiteX0" fmla="*/ 0 w 12192000"/>
              <a:gd name="connsiteY0" fmla="*/ 0 h 3619481"/>
              <a:gd name="connsiteX1" fmla="*/ 12192000 w 12192000"/>
              <a:gd name="connsiteY1" fmla="*/ 0 h 3619481"/>
              <a:gd name="connsiteX2" fmla="*/ 12192000 w 12192000"/>
              <a:gd name="connsiteY2" fmla="*/ 3619481 h 3619481"/>
              <a:gd name="connsiteX3" fmla="*/ 0 w 12192000"/>
              <a:gd name="connsiteY3" fmla="*/ 3619481 h 3619481"/>
              <a:gd name="connsiteX4" fmla="*/ 0 w 12192000"/>
              <a:gd name="connsiteY4" fmla="*/ 0 h 3619481"/>
              <a:gd name="connsiteX0-1" fmla="*/ 0 w 12192000"/>
              <a:gd name="connsiteY0-2" fmla="*/ 0 h 3619481"/>
              <a:gd name="connsiteX1-3" fmla="*/ 12192000 w 12192000"/>
              <a:gd name="connsiteY1-4" fmla="*/ 0 h 3619481"/>
              <a:gd name="connsiteX2-5" fmla="*/ 12192000 w 12192000"/>
              <a:gd name="connsiteY2-6" fmla="*/ 3619481 h 3619481"/>
              <a:gd name="connsiteX3-7" fmla="*/ 0 w 12192000"/>
              <a:gd name="connsiteY3-8" fmla="*/ 3619481 h 3619481"/>
              <a:gd name="connsiteX4-9" fmla="*/ 0 w 12192000"/>
              <a:gd name="connsiteY4-10" fmla="*/ 0 h 3619481"/>
              <a:gd name="connsiteX0-11" fmla="*/ 0 w 12192000"/>
              <a:gd name="connsiteY0-12" fmla="*/ 0 h 3619481"/>
              <a:gd name="connsiteX1-13" fmla="*/ 12192000 w 12192000"/>
              <a:gd name="connsiteY1-14" fmla="*/ 0 h 3619481"/>
              <a:gd name="connsiteX2-15" fmla="*/ 12192000 w 12192000"/>
              <a:gd name="connsiteY2-16" fmla="*/ 3619481 h 3619481"/>
              <a:gd name="connsiteX3-17" fmla="*/ 0 w 12192000"/>
              <a:gd name="connsiteY3-18" fmla="*/ 3619481 h 3619481"/>
              <a:gd name="connsiteX4-19" fmla="*/ 0 w 12192000"/>
              <a:gd name="connsiteY4-20" fmla="*/ 0 h 3619481"/>
              <a:gd name="connsiteX0-21" fmla="*/ 0 w 12192000"/>
              <a:gd name="connsiteY0-22" fmla="*/ 0 h 3619481"/>
              <a:gd name="connsiteX1-23" fmla="*/ 12192000 w 12192000"/>
              <a:gd name="connsiteY1-24" fmla="*/ 0 h 3619481"/>
              <a:gd name="connsiteX2-25" fmla="*/ 12192000 w 12192000"/>
              <a:gd name="connsiteY2-26" fmla="*/ 3619481 h 3619481"/>
              <a:gd name="connsiteX3-27" fmla="*/ 0 w 12192000"/>
              <a:gd name="connsiteY3-28" fmla="*/ 3619481 h 3619481"/>
              <a:gd name="connsiteX4-29" fmla="*/ 0 w 12192000"/>
              <a:gd name="connsiteY4-30" fmla="*/ 0 h 3619481"/>
              <a:gd name="connsiteX0-31" fmla="*/ 0 w 12192000"/>
              <a:gd name="connsiteY0-32" fmla="*/ 0 h 3619481"/>
              <a:gd name="connsiteX1-33" fmla="*/ 12192000 w 12192000"/>
              <a:gd name="connsiteY1-34" fmla="*/ 0 h 3619481"/>
              <a:gd name="connsiteX2-35" fmla="*/ 12192000 w 12192000"/>
              <a:gd name="connsiteY2-36" fmla="*/ 3619481 h 3619481"/>
              <a:gd name="connsiteX3-37" fmla="*/ 0 w 12192000"/>
              <a:gd name="connsiteY3-38" fmla="*/ 3619481 h 3619481"/>
              <a:gd name="connsiteX4-39" fmla="*/ 0 w 12192000"/>
              <a:gd name="connsiteY4-40" fmla="*/ 0 h 36194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3619481">
                <a:moveTo>
                  <a:pt x="0" y="0"/>
                </a:moveTo>
                <a:cubicBezTo>
                  <a:pt x="3959225" y="1285875"/>
                  <a:pt x="8499475" y="1685925"/>
                  <a:pt x="12192000" y="0"/>
                </a:cubicBezTo>
                <a:lnTo>
                  <a:pt x="12192000" y="3619481"/>
                </a:lnTo>
                <a:lnTo>
                  <a:pt x="0" y="3619481"/>
                </a:lnTo>
                <a:lnTo>
                  <a:pt x="0" y="0"/>
                </a:lnTo>
                <a:close/>
              </a:path>
            </a:pathLst>
          </a:cu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线形标注 2 9"/>
          <p:cNvSpPr/>
          <p:nvPr/>
        </p:nvSpPr>
        <p:spPr>
          <a:xfrm>
            <a:off x="9226765" y="1752472"/>
            <a:ext cx="2079410" cy="1405066"/>
          </a:xfrm>
          <a:prstGeom prst="borderCallout2">
            <a:avLst>
              <a:gd name="adj1" fmla="val 18750"/>
              <a:gd name="adj2" fmla="val -8333"/>
              <a:gd name="adj3" fmla="val 18750"/>
              <a:gd name="adj4" fmla="val -16667"/>
              <a:gd name="adj5" fmla="val 20244"/>
              <a:gd name="adj6" fmla="val -65522"/>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CN" altLang="en-US" b="1" dirty="0" smtClean="0">
                <a:solidFill>
                  <a:schemeClr val="tx1"/>
                </a:solidFill>
              </a:rPr>
              <a:t>罗列六个方面行为，第七十条明确法律责任</a:t>
            </a:r>
            <a:endParaRPr lang="zh-CN" altLang="en-US"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C:\Users\hp-np\Pictures\562.jpg562"/>
          <p:cNvPicPr>
            <a:picLocks noChangeAspect="1"/>
          </p:cNvPicPr>
          <p:nvPr/>
        </p:nvPicPr>
        <p:blipFill rotWithShape="1">
          <a:blip r:embed="rId2"/>
          <a:srcRect/>
          <a:stretch>
            <a:fillRect/>
          </a:stretch>
        </p:blipFill>
        <p:spPr>
          <a:xfrm>
            <a:off x="-635" y="0"/>
            <a:ext cx="12207875" cy="6858000"/>
          </a:xfrm>
          <a:prstGeom prst="rect">
            <a:avLst/>
          </a:prstGeom>
        </p:spPr>
      </p:pic>
      <p:sp>
        <p:nvSpPr>
          <p:cNvPr id="2" name="矩形 1"/>
          <p:cNvSpPr/>
          <p:nvPr/>
        </p:nvSpPr>
        <p:spPr>
          <a:xfrm>
            <a:off x="15240" y="9525"/>
            <a:ext cx="12192000" cy="6992620"/>
          </a:xfrm>
          <a:prstGeom prst="rect">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5588000" y="1727200"/>
            <a:ext cx="1030605" cy="1030605"/>
          </a:xfrm>
          <a:prstGeom prst="ellipse">
            <a:avLst/>
          </a:prstGeom>
          <a:solidFill>
            <a:srgbClr val="E0383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4455526" y="2757623"/>
            <a:ext cx="3309975" cy="2030095"/>
          </a:xfrm>
          <a:prstGeom prst="rect">
            <a:avLst/>
          </a:prstGeom>
          <a:noFill/>
        </p:spPr>
        <p:txBody>
          <a:bodyPr wrap="square" rtlCol="0">
            <a:spAutoFit/>
          </a:bodyPr>
          <a:lstStyle/>
          <a:p>
            <a:pPr algn="ctr">
              <a:lnSpc>
                <a:spcPct val="150000"/>
              </a:lnSpc>
            </a:pPr>
            <a:r>
              <a:rPr lang="zh-CN" altLang="en-US" sz="3600" b="1" dirty="0" smtClean="0">
                <a:solidFill>
                  <a:srgbClr val="E03837"/>
                </a:solidFill>
                <a:latin typeface="思源黑体 CN Regular" panose="020B0500000000000000" pitchFamily="34" charset="-122"/>
                <a:ea typeface="思源黑体 CN Regular" panose="020B0500000000000000" pitchFamily="34" charset="-122"/>
              </a:rPr>
              <a:t>第一章</a:t>
            </a:r>
            <a:endParaRPr lang="en-US" altLang="zh-CN" sz="3600" b="1" dirty="0">
              <a:solidFill>
                <a:srgbClr val="E03837"/>
              </a:solidFill>
              <a:latin typeface="思源黑体 CN Regular" panose="020B0500000000000000" pitchFamily="34" charset="-122"/>
              <a:ea typeface="思源黑体 CN Regular" panose="020B0500000000000000" pitchFamily="34" charset="-122"/>
            </a:endParaRPr>
          </a:p>
          <a:p>
            <a:pPr algn="ctr">
              <a:lnSpc>
                <a:spcPct val="150000"/>
              </a:lnSpc>
            </a:pPr>
            <a:r>
              <a:rPr lang="zh-CN" altLang="en-US" sz="4800" b="1" dirty="0">
                <a:solidFill>
                  <a:schemeClr val="tx1">
                    <a:lumMod val="75000"/>
                    <a:lumOff val="25000"/>
                  </a:schemeClr>
                </a:solidFill>
                <a:latin typeface="思源黑体 CN Regular" panose="020B0500000000000000" pitchFamily="34" charset="-122"/>
                <a:ea typeface="思源黑体 CN Regular" panose="020B0500000000000000" pitchFamily="34" charset="-122"/>
              </a:rPr>
              <a:t>总  则</a:t>
            </a:r>
          </a:p>
        </p:txBody>
      </p:sp>
      <p:sp>
        <p:nvSpPr>
          <p:cNvPr id="40" name="矩形 39"/>
          <p:cNvSpPr/>
          <p:nvPr/>
        </p:nvSpPr>
        <p:spPr>
          <a:xfrm>
            <a:off x="0" y="291465"/>
            <a:ext cx="12206605" cy="445135"/>
          </a:xfrm>
          <a:prstGeom prst="rect">
            <a:avLst/>
          </a:prstGeom>
          <a:solidFill>
            <a:srgbClr val="E0383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99"/>
          <p:cNvSpPr>
            <a:spLocks noEditPoints="1"/>
          </p:cNvSpPr>
          <p:nvPr/>
        </p:nvSpPr>
        <p:spPr bwMode="auto">
          <a:xfrm>
            <a:off x="5823942" y="2052184"/>
            <a:ext cx="558625" cy="379458"/>
          </a:xfrm>
          <a:custGeom>
            <a:avLst/>
            <a:gdLst>
              <a:gd name="T0" fmla="*/ 225 w 302"/>
              <a:gd name="T1" fmla="*/ 0 h 205"/>
              <a:gd name="T2" fmla="*/ 81 w 302"/>
              <a:gd name="T3" fmla="*/ 0 h 205"/>
              <a:gd name="T4" fmla="*/ 0 w 302"/>
              <a:gd name="T5" fmla="*/ 25 h 205"/>
              <a:gd name="T6" fmla="*/ 12 w 302"/>
              <a:gd name="T7" fmla="*/ 205 h 205"/>
              <a:gd name="T8" fmla="*/ 291 w 302"/>
              <a:gd name="T9" fmla="*/ 205 h 205"/>
              <a:gd name="T10" fmla="*/ 302 w 302"/>
              <a:gd name="T11" fmla="*/ 25 h 205"/>
              <a:gd name="T12" fmla="*/ 146 w 302"/>
              <a:gd name="T13" fmla="*/ 188 h 205"/>
              <a:gd name="T14" fmla="*/ 20 w 302"/>
              <a:gd name="T15" fmla="*/ 182 h 205"/>
              <a:gd name="T16" fmla="*/ 81 w 302"/>
              <a:gd name="T17" fmla="*/ 10 h 205"/>
              <a:gd name="T18" fmla="*/ 146 w 302"/>
              <a:gd name="T19" fmla="*/ 188 h 205"/>
              <a:gd name="T20" fmla="*/ 221 w 302"/>
              <a:gd name="T21" fmla="*/ 171 h 205"/>
              <a:gd name="T22" fmla="*/ 155 w 302"/>
              <a:gd name="T23" fmla="*/ 29 h 205"/>
              <a:gd name="T24" fmla="*/ 282 w 302"/>
              <a:gd name="T25" fmla="*/ 22 h 205"/>
              <a:gd name="T26" fmla="*/ 39 w 302"/>
              <a:gd name="T27" fmla="*/ 41 h 205"/>
              <a:gd name="T28" fmla="*/ 128 w 302"/>
              <a:gd name="T29" fmla="*/ 43 h 205"/>
              <a:gd name="T30" fmla="*/ 127 w 302"/>
              <a:gd name="T31" fmla="*/ 49 h 205"/>
              <a:gd name="T32" fmla="*/ 44 w 302"/>
              <a:gd name="T33" fmla="*/ 43 h 205"/>
              <a:gd name="T34" fmla="*/ 39 w 302"/>
              <a:gd name="T35" fmla="*/ 67 h 205"/>
              <a:gd name="T36" fmla="*/ 128 w 302"/>
              <a:gd name="T37" fmla="*/ 68 h 205"/>
              <a:gd name="T38" fmla="*/ 127 w 302"/>
              <a:gd name="T39" fmla="*/ 74 h 205"/>
              <a:gd name="T40" fmla="*/ 43 w 302"/>
              <a:gd name="T41" fmla="*/ 69 h 205"/>
              <a:gd name="T42" fmla="*/ 39 w 302"/>
              <a:gd name="T43" fmla="*/ 93 h 205"/>
              <a:gd name="T44" fmla="*/ 129 w 302"/>
              <a:gd name="T45" fmla="*/ 94 h 205"/>
              <a:gd name="T46" fmla="*/ 127 w 302"/>
              <a:gd name="T47" fmla="*/ 100 h 205"/>
              <a:gd name="T48" fmla="*/ 43 w 302"/>
              <a:gd name="T49" fmla="*/ 95 h 205"/>
              <a:gd name="T50" fmla="*/ 130 w 302"/>
              <a:gd name="T51" fmla="*/ 125 h 205"/>
              <a:gd name="T52" fmla="*/ 126 w 302"/>
              <a:gd name="T53" fmla="*/ 126 h 205"/>
              <a:gd name="T54" fmla="*/ 39 w 302"/>
              <a:gd name="T55" fmla="*/ 119 h 205"/>
              <a:gd name="T56" fmla="*/ 129 w 302"/>
              <a:gd name="T57" fmla="*/ 120 h 205"/>
              <a:gd name="T58" fmla="*/ 130 w 302"/>
              <a:gd name="T59" fmla="*/ 151 h 205"/>
              <a:gd name="T60" fmla="*/ 126 w 302"/>
              <a:gd name="T61" fmla="*/ 152 h 205"/>
              <a:gd name="T62" fmla="*/ 39 w 302"/>
              <a:gd name="T63" fmla="*/ 146 h 205"/>
              <a:gd name="T64" fmla="*/ 129 w 302"/>
              <a:gd name="T65" fmla="*/ 146 h 205"/>
              <a:gd name="T66" fmla="*/ 260 w 302"/>
              <a:gd name="T67" fmla="*/ 37 h 205"/>
              <a:gd name="T68" fmla="*/ 259 w 302"/>
              <a:gd name="T69" fmla="*/ 43 h 205"/>
              <a:gd name="T70" fmla="*/ 174 w 302"/>
              <a:gd name="T71" fmla="*/ 49 h 205"/>
              <a:gd name="T72" fmla="*/ 173 w 302"/>
              <a:gd name="T73" fmla="*/ 43 h 205"/>
              <a:gd name="T74" fmla="*/ 263 w 302"/>
              <a:gd name="T75" fmla="*/ 67 h 205"/>
              <a:gd name="T76" fmla="*/ 176 w 302"/>
              <a:gd name="T77" fmla="*/ 74 h 205"/>
              <a:gd name="T78" fmla="*/ 172 w 302"/>
              <a:gd name="T79" fmla="*/ 73 h 205"/>
              <a:gd name="T80" fmla="*/ 261 w 302"/>
              <a:gd name="T81" fmla="*/ 63 h 205"/>
              <a:gd name="T82" fmla="*/ 263 w 302"/>
              <a:gd name="T83" fmla="*/ 93 h 205"/>
              <a:gd name="T84" fmla="*/ 176 w 302"/>
              <a:gd name="T85" fmla="*/ 100 h 205"/>
              <a:gd name="T86" fmla="*/ 172 w 302"/>
              <a:gd name="T87" fmla="*/ 99 h 205"/>
              <a:gd name="T88" fmla="*/ 261 w 302"/>
              <a:gd name="T89" fmla="*/ 89 h 205"/>
              <a:gd name="T90" fmla="*/ 263 w 302"/>
              <a:gd name="T91" fmla="*/ 118 h 205"/>
              <a:gd name="T92" fmla="*/ 176 w 302"/>
              <a:gd name="T93" fmla="*/ 126 h 205"/>
              <a:gd name="T94" fmla="*/ 172 w 302"/>
              <a:gd name="T95" fmla="*/ 125 h 205"/>
              <a:gd name="T96" fmla="*/ 261 w 302"/>
              <a:gd name="T97" fmla="*/ 114 h 205"/>
              <a:gd name="T98" fmla="*/ 263 w 302"/>
              <a:gd name="T99" fmla="*/ 145 h 205"/>
              <a:gd name="T100" fmla="*/ 176 w 302"/>
              <a:gd name="T101" fmla="*/ 152 h 205"/>
              <a:gd name="T102" fmla="*/ 172 w 302"/>
              <a:gd name="T103" fmla="*/ 151 h 205"/>
              <a:gd name="T104" fmla="*/ 261 w 302"/>
              <a:gd name="T105" fmla="*/ 14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2" h="205">
                <a:moveTo>
                  <a:pt x="300" y="21"/>
                </a:moveTo>
                <a:cubicBezTo>
                  <a:pt x="284" y="8"/>
                  <a:pt x="256" y="0"/>
                  <a:pt x="225" y="0"/>
                </a:cubicBezTo>
                <a:cubicBezTo>
                  <a:pt x="195" y="0"/>
                  <a:pt x="168" y="7"/>
                  <a:pt x="151" y="19"/>
                </a:cubicBezTo>
                <a:cubicBezTo>
                  <a:pt x="138" y="7"/>
                  <a:pt x="112" y="0"/>
                  <a:pt x="81" y="0"/>
                </a:cubicBezTo>
                <a:cubicBezTo>
                  <a:pt x="48" y="0"/>
                  <a:pt x="18" y="8"/>
                  <a:pt x="2" y="21"/>
                </a:cubicBezTo>
                <a:cubicBezTo>
                  <a:pt x="1" y="22"/>
                  <a:pt x="0" y="23"/>
                  <a:pt x="0" y="25"/>
                </a:cubicBezTo>
                <a:cubicBezTo>
                  <a:pt x="0" y="197"/>
                  <a:pt x="0" y="197"/>
                  <a:pt x="0" y="197"/>
                </a:cubicBezTo>
                <a:cubicBezTo>
                  <a:pt x="0" y="200"/>
                  <a:pt x="5" y="205"/>
                  <a:pt x="12" y="205"/>
                </a:cubicBezTo>
                <a:cubicBezTo>
                  <a:pt x="150" y="205"/>
                  <a:pt x="150" y="205"/>
                  <a:pt x="150" y="205"/>
                </a:cubicBezTo>
                <a:cubicBezTo>
                  <a:pt x="151" y="205"/>
                  <a:pt x="291" y="205"/>
                  <a:pt x="291" y="205"/>
                </a:cubicBezTo>
                <a:cubicBezTo>
                  <a:pt x="295" y="205"/>
                  <a:pt x="302" y="202"/>
                  <a:pt x="302" y="197"/>
                </a:cubicBezTo>
                <a:cubicBezTo>
                  <a:pt x="302" y="25"/>
                  <a:pt x="302" y="25"/>
                  <a:pt x="302" y="25"/>
                </a:cubicBezTo>
                <a:cubicBezTo>
                  <a:pt x="302" y="23"/>
                  <a:pt x="301" y="22"/>
                  <a:pt x="300" y="21"/>
                </a:cubicBezTo>
                <a:close/>
                <a:moveTo>
                  <a:pt x="146" y="188"/>
                </a:moveTo>
                <a:cubicBezTo>
                  <a:pt x="132" y="176"/>
                  <a:pt x="109" y="169"/>
                  <a:pt x="80" y="169"/>
                </a:cubicBezTo>
                <a:cubicBezTo>
                  <a:pt x="58" y="169"/>
                  <a:pt x="36" y="174"/>
                  <a:pt x="20" y="182"/>
                </a:cubicBezTo>
                <a:cubicBezTo>
                  <a:pt x="20" y="22"/>
                  <a:pt x="20" y="22"/>
                  <a:pt x="20" y="22"/>
                </a:cubicBezTo>
                <a:cubicBezTo>
                  <a:pt x="20" y="22"/>
                  <a:pt x="41" y="10"/>
                  <a:pt x="81" y="10"/>
                </a:cubicBezTo>
                <a:cubicBezTo>
                  <a:pt x="128" y="10"/>
                  <a:pt x="146" y="27"/>
                  <a:pt x="146" y="29"/>
                </a:cubicBezTo>
                <a:cubicBezTo>
                  <a:pt x="146" y="32"/>
                  <a:pt x="146" y="188"/>
                  <a:pt x="146" y="188"/>
                </a:cubicBezTo>
                <a:close/>
                <a:moveTo>
                  <a:pt x="282" y="182"/>
                </a:moveTo>
                <a:cubicBezTo>
                  <a:pt x="265" y="175"/>
                  <a:pt x="242" y="171"/>
                  <a:pt x="221" y="171"/>
                </a:cubicBezTo>
                <a:cubicBezTo>
                  <a:pt x="192" y="171"/>
                  <a:pt x="168" y="177"/>
                  <a:pt x="155" y="188"/>
                </a:cubicBezTo>
                <a:cubicBezTo>
                  <a:pt x="155" y="29"/>
                  <a:pt x="155" y="29"/>
                  <a:pt x="155" y="29"/>
                </a:cubicBezTo>
                <a:cubicBezTo>
                  <a:pt x="155" y="29"/>
                  <a:pt x="176" y="10"/>
                  <a:pt x="225" y="10"/>
                </a:cubicBezTo>
                <a:cubicBezTo>
                  <a:pt x="262" y="10"/>
                  <a:pt x="282" y="22"/>
                  <a:pt x="282" y="22"/>
                </a:cubicBezTo>
                <a:lnTo>
                  <a:pt x="282" y="182"/>
                </a:lnTo>
                <a:close/>
                <a:moveTo>
                  <a:pt x="39" y="41"/>
                </a:moveTo>
                <a:cubicBezTo>
                  <a:pt x="39" y="39"/>
                  <a:pt x="40" y="37"/>
                  <a:pt x="42" y="37"/>
                </a:cubicBezTo>
                <a:cubicBezTo>
                  <a:pt x="74" y="28"/>
                  <a:pt x="109" y="30"/>
                  <a:pt x="128" y="43"/>
                </a:cubicBezTo>
                <a:cubicBezTo>
                  <a:pt x="130" y="44"/>
                  <a:pt x="130" y="46"/>
                  <a:pt x="129" y="47"/>
                </a:cubicBezTo>
                <a:cubicBezTo>
                  <a:pt x="129" y="48"/>
                  <a:pt x="128" y="49"/>
                  <a:pt x="127" y="49"/>
                </a:cubicBezTo>
                <a:cubicBezTo>
                  <a:pt x="126" y="49"/>
                  <a:pt x="125" y="49"/>
                  <a:pt x="125" y="48"/>
                </a:cubicBezTo>
                <a:cubicBezTo>
                  <a:pt x="110" y="39"/>
                  <a:pt x="79" y="33"/>
                  <a:pt x="44" y="43"/>
                </a:cubicBezTo>
                <a:cubicBezTo>
                  <a:pt x="42" y="43"/>
                  <a:pt x="40" y="42"/>
                  <a:pt x="39" y="41"/>
                </a:cubicBezTo>
                <a:close/>
                <a:moveTo>
                  <a:pt x="39" y="67"/>
                </a:moveTo>
                <a:cubicBezTo>
                  <a:pt x="39" y="65"/>
                  <a:pt x="40" y="63"/>
                  <a:pt x="42" y="63"/>
                </a:cubicBezTo>
                <a:cubicBezTo>
                  <a:pt x="74" y="54"/>
                  <a:pt x="110" y="56"/>
                  <a:pt x="128" y="68"/>
                </a:cubicBezTo>
                <a:cubicBezTo>
                  <a:pt x="130" y="69"/>
                  <a:pt x="130" y="71"/>
                  <a:pt x="129" y="73"/>
                </a:cubicBezTo>
                <a:cubicBezTo>
                  <a:pt x="129" y="74"/>
                  <a:pt x="128" y="74"/>
                  <a:pt x="127" y="74"/>
                </a:cubicBezTo>
                <a:cubicBezTo>
                  <a:pt x="126" y="74"/>
                  <a:pt x="125" y="74"/>
                  <a:pt x="125" y="74"/>
                </a:cubicBezTo>
                <a:cubicBezTo>
                  <a:pt x="111" y="65"/>
                  <a:pt x="79" y="59"/>
                  <a:pt x="43" y="69"/>
                </a:cubicBezTo>
                <a:cubicBezTo>
                  <a:pt x="42" y="70"/>
                  <a:pt x="40" y="69"/>
                  <a:pt x="39" y="67"/>
                </a:cubicBezTo>
                <a:close/>
                <a:moveTo>
                  <a:pt x="39" y="93"/>
                </a:moveTo>
                <a:cubicBezTo>
                  <a:pt x="39" y="91"/>
                  <a:pt x="40" y="89"/>
                  <a:pt x="42" y="88"/>
                </a:cubicBezTo>
                <a:cubicBezTo>
                  <a:pt x="74" y="79"/>
                  <a:pt x="110" y="82"/>
                  <a:pt x="129" y="94"/>
                </a:cubicBezTo>
                <a:cubicBezTo>
                  <a:pt x="130" y="95"/>
                  <a:pt x="131" y="97"/>
                  <a:pt x="130" y="99"/>
                </a:cubicBezTo>
                <a:cubicBezTo>
                  <a:pt x="129" y="100"/>
                  <a:pt x="128" y="100"/>
                  <a:pt x="127" y="100"/>
                </a:cubicBezTo>
                <a:cubicBezTo>
                  <a:pt x="126" y="100"/>
                  <a:pt x="126" y="100"/>
                  <a:pt x="125" y="100"/>
                </a:cubicBezTo>
                <a:cubicBezTo>
                  <a:pt x="111" y="90"/>
                  <a:pt x="79" y="85"/>
                  <a:pt x="43" y="95"/>
                </a:cubicBezTo>
                <a:cubicBezTo>
                  <a:pt x="42" y="95"/>
                  <a:pt x="40" y="94"/>
                  <a:pt x="39" y="93"/>
                </a:cubicBezTo>
                <a:close/>
                <a:moveTo>
                  <a:pt x="130" y="125"/>
                </a:moveTo>
                <a:cubicBezTo>
                  <a:pt x="130" y="126"/>
                  <a:pt x="129" y="126"/>
                  <a:pt x="128" y="126"/>
                </a:cubicBezTo>
                <a:cubicBezTo>
                  <a:pt x="127" y="126"/>
                  <a:pt x="126" y="126"/>
                  <a:pt x="126" y="126"/>
                </a:cubicBezTo>
                <a:cubicBezTo>
                  <a:pt x="108" y="114"/>
                  <a:pt x="76" y="112"/>
                  <a:pt x="43" y="121"/>
                </a:cubicBezTo>
                <a:cubicBezTo>
                  <a:pt x="42" y="122"/>
                  <a:pt x="40" y="121"/>
                  <a:pt x="39" y="119"/>
                </a:cubicBezTo>
                <a:cubicBezTo>
                  <a:pt x="39" y="117"/>
                  <a:pt x="40" y="115"/>
                  <a:pt x="42" y="115"/>
                </a:cubicBezTo>
                <a:cubicBezTo>
                  <a:pt x="77" y="105"/>
                  <a:pt x="109" y="107"/>
                  <a:pt x="129" y="120"/>
                </a:cubicBezTo>
                <a:cubicBezTo>
                  <a:pt x="131" y="121"/>
                  <a:pt x="131" y="123"/>
                  <a:pt x="130" y="125"/>
                </a:cubicBezTo>
                <a:close/>
                <a:moveTo>
                  <a:pt x="130" y="151"/>
                </a:moveTo>
                <a:cubicBezTo>
                  <a:pt x="130" y="152"/>
                  <a:pt x="129" y="152"/>
                  <a:pt x="128" y="152"/>
                </a:cubicBezTo>
                <a:cubicBezTo>
                  <a:pt x="127" y="152"/>
                  <a:pt x="126" y="152"/>
                  <a:pt x="126" y="152"/>
                </a:cubicBezTo>
                <a:cubicBezTo>
                  <a:pt x="109" y="141"/>
                  <a:pt x="71" y="137"/>
                  <a:pt x="44" y="148"/>
                </a:cubicBezTo>
                <a:cubicBezTo>
                  <a:pt x="42" y="148"/>
                  <a:pt x="40" y="148"/>
                  <a:pt x="39" y="146"/>
                </a:cubicBezTo>
                <a:cubicBezTo>
                  <a:pt x="39" y="144"/>
                  <a:pt x="40" y="142"/>
                  <a:pt x="41" y="142"/>
                </a:cubicBezTo>
                <a:cubicBezTo>
                  <a:pt x="71" y="130"/>
                  <a:pt x="111" y="134"/>
                  <a:pt x="129" y="146"/>
                </a:cubicBezTo>
                <a:cubicBezTo>
                  <a:pt x="131" y="147"/>
                  <a:pt x="131" y="149"/>
                  <a:pt x="130" y="151"/>
                </a:cubicBezTo>
                <a:close/>
                <a:moveTo>
                  <a:pt x="260" y="37"/>
                </a:moveTo>
                <a:cubicBezTo>
                  <a:pt x="262" y="37"/>
                  <a:pt x="263" y="39"/>
                  <a:pt x="263" y="41"/>
                </a:cubicBezTo>
                <a:cubicBezTo>
                  <a:pt x="262" y="42"/>
                  <a:pt x="260" y="43"/>
                  <a:pt x="259" y="43"/>
                </a:cubicBezTo>
                <a:cubicBezTo>
                  <a:pt x="225" y="33"/>
                  <a:pt x="191" y="38"/>
                  <a:pt x="176" y="48"/>
                </a:cubicBezTo>
                <a:cubicBezTo>
                  <a:pt x="176" y="49"/>
                  <a:pt x="175" y="49"/>
                  <a:pt x="174" y="49"/>
                </a:cubicBezTo>
                <a:cubicBezTo>
                  <a:pt x="173" y="49"/>
                  <a:pt x="172" y="48"/>
                  <a:pt x="172" y="47"/>
                </a:cubicBezTo>
                <a:cubicBezTo>
                  <a:pt x="171" y="46"/>
                  <a:pt x="171" y="44"/>
                  <a:pt x="173" y="43"/>
                </a:cubicBezTo>
                <a:cubicBezTo>
                  <a:pt x="192" y="30"/>
                  <a:pt x="228" y="27"/>
                  <a:pt x="260" y="37"/>
                </a:cubicBezTo>
                <a:close/>
                <a:moveTo>
                  <a:pt x="263" y="67"/>
                </a:moveTo>
                <a:cubicBezTo>
                  <a:pt x="262" y="69"/>
                  <a:pt x="261" y="70"/>
                  <a:pt x="259" y="69"/>
                </a:cubicBezTo>
                <a:cubicBezTo>
                  <a:pt x="225" y="60"/>
                  <a:pt x="191" y="64"/>
                  <a:pt x="176" y="74"/>
                </a:cubicBezTo>
                <a:cubicBezTo>
                  <a:pt x="176" y="75"/>
                  <a:pt x="175" y="75"/>
                  <a:pt x="175" y="75"/>
                </a:cubicBezTo>
                <a:cubicBezTo>
                  <a:pt x="173" y="75"/>
                  <a:pt x="172" y="74"/>
                  <a:pt x="172" y="73"/>
                </a:cubicBezTo>
                <a:cubicBezTo>
                  <a:pt x="171" y="72"/>
                  <a:pt x="171" y="70"/>
                  <a:pt x="173" y="69"/>
                </a:cubicBezTo>
                <a:cubicBezTo>
                  <a:pt x="192" y="56"/>
                  <a:pt x="228" y="54"/>
                  <a:pt x="261" y="63"/>
                </a:cubicBezTo>
                <a:cubicBezTo>
                  <a:pt x="262" y="63"/>
                  <a:pt x="263" y="65"/>
                  <a:pt x="263" y="67"/>
                </a:cubicBezTo>
                <a:close/>
                <a:moveTo>
                  <a:pt x="263" y="93"/>
                </a:moveTo>
                <a:cubicBezTo>
                  <a:pt x="262" y="95"/>
                  <a:pt x="261" y="96"/>
                  <a:pt x="259" y="95"/>
                </a:cubicBezTo>
                <a:cubicBezTo>
                  <a:pt x="225" y="86"/>
                  <a:pt x="192" y="91"/>
                  <a:pt x="176" y="100"/>
                </a:cubicBezTo>
                <a:cubicBezTo>
                  <a:pt x="176" y="101"/>
                  <a:pt x="175" y="101"/>
                  <a:pt x="175" y="101"/>
                </a:cubicBezTo>
                <a:cubicBezTo>
                  <a:pt x="173" y="101"/>
                  <a:pt x="172" y="100"/>
                  <a:pt x="172" y="99"/>
                </a:cubicBezTo>
                <a:cubicBezTo>
                  <a:pt x="171" y="98"/>
                  <a:pt x="171" y="96"/>
                  <a:pt x="173" y="95"/>
                </a:cubicBezTo>
                <a:cubicBezTo>
                  <a:pt x="192" y="82"/>
                  <a:pt x="228" y="80"/>
                  <a:pt x="261" y="89"/>
                </a:cubicBezTo>
                <a:cubicBezTo>
                  <a:pt x="262" y="89"/>
                  <a:pt x="263" y="91"/>
                  <a:pt x="263" y="93"/>
                </a:cubicBezTo>
                <a:close/>
                <a:moveTo>
                  <a:pt x="263" y="118"/>
                </a:moveTo>
                <a:cubicBezTo>
                  <a:pt x="262" y="120"/>
                  <a:pt x="261" y="121"/>
                  <a:pt x="259" y="121"/>
                </a:cubicBezTo>
                <a:cubicBezTo>
                  <a:pt x="228" y="112"/>
                  <a:pt x="191" y="116"/>
                  <a:pt x="176" y="126"/>
                </a:cubicBezTo>
                <a:cubicBezTo>
                  <a:pt x="176" y="126"/>
                  <a:pt x="175" y="127"/>
                  <a:pt x="175" y="127"/>
                </a:cubicBezTo>
                <a:cubicBezTo>
                  <a:pt x="173" y="127"/>
                  <a:pt x="172" y="126"/>
                  <a:pt x="172" y="125"/>
                </a:cubicBezTo>
                <a:cubicBezTo>
                  <a:pt x="171" y="123"/>
                  <a:pt x="171" y="121"/>
                  <a:pt x="173" y="120"/>
                </a:cubicBezTo>
                <a:cubicBezTo>
                  <a:pt x="189" y="110"/>
                  <a:pt x="227" y="105"/>
                  <a:pt x="261" y="114"/>
                </a:cubicBezTo>
                <a:cubicBezTo>
                  <a:pt x="262" y="115"/>
                  <a:pt x="263" y="117"/>
                  <a:pt x="263" y="118"/>
                </a:cubicBezTo>
                <a:close/>
                <a:moveTo>
                  <a:pt x="263" y="145"/>
                </a:moveTo>
                <a:cubicBezTo>
                  <a:pt x="262" y="146"/>
                  <a:pt x="261" y="147"/>
                  <a:pt x="259" y="147"/>
                </a:cubicBezTo>
                <a:cubicBezTo>
                  <a:pt x="225" y="137"/>
                  <a:pt x="192" y="142"/>
                  <a:pt x="176" y="152"/>
                </a:cubicBezTo>
                <a:cubicBezTo>
                  <a:pt x="176" y="152"/>
                  <a:pt x="175" y="153"/>
                  <a:pt x="175" y="153"/>
                </a:cubicBezTo>
                <a:cubicBezTo>
                  <a:pt x="174" y="153"/>
                  <a:pt x="172" y="152"/>
                  <a:pt x="172" y="151"/>
                </a:cubicBezTo>
                <a:cubicBezTo>
                  <a:pt x="171" y="150"/>
                  <a:pt x="171" y="147"/>
                  <a:pt x="173" y="146"/>
                </a:cubicBezTo>
                <a:cubicBezTo>
                  <a:pt x="192" y="134"/>
                  <a:pt x="228" y="131"/>
                  <a:pt x="261" y="140"/>
                </a:cubicBezTo>
                <a:cubicBezTo>
                  <a:pt x="262" y="141"/>
                  <a:pt x="263" y="143"/>
                  <a:pt x="263" y="1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duotone>
              <a:prstClr val="black"/>
              <a:schemeClr val="accent2">
                <a:tint val="45000"/>
                <a:satMod val="400000"/>
              </a:schemeClr>
            </a:duotone>
          </a:blip>
          <a:srcRect l="1821" t="2336" r="1040" b="2792"/>
          <a:stretch>
            <a:fillRect/>
          </a:stretch>
        </p:blipFill>
        <p:spPr>
          <a:xfrm rot="5400000">
            <a:off x="2667002" y="-2667002"/>
            <a:ext cx="6857998" cy="12192002"/>
          </a:xfrm>
          <a:prstGeom prst="rect">
            <a:avLst/>
          </a:prstGeom>
        </p:spPr>
      </p:pic>
      <p:sp>
        <p:nvSpPr>
          <p:cNvPr id="7" name="矩形 6"/>
          <p:cNvSpPr/>
          <p:nvPr/>
        </p:nvSpPr>
        <p:spPr>
          <a:xfrm>
            <a:off x="237761" y="216897"/>
            <a:ext cx="11698514" cy="6386286"/>
          </a:xfrm>
          <a:prstGeom prst="rect">
            <a:avLst/>
          </a:prstGeom>
          <a:solidFill>
            <a:schemeClr val="bg1"/>
          </a:solidFill>
          <a:ln>
            <a:solidFill>
              <a:srgbClr val="E03837"/>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08000" y="467178"/>
            <a:ext cx="86364" cy="523220"/>
          </a:xfrm>
          <a:prstGeom prst="rect">
            <a:avLst/>
          </a:pr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986970" y="467360"/>
            <a:ext cx="6770682" cy="789593"/>
            <a:chOff x="986971" y="1464035"/>
            <a:chExt cx="3848798" cy="789593"/>
          </a:xfrm>
        </p:grpSpPr>
        <p:sp>
          <p:nvSpPr>
            <p:cNvPr id="13" name="矩形: 圆角 12"/>
            <p:cNvSpPr/>
            <p:nvPr/>
          </p:nvSpPr>
          <p:spPr>
            <a:xfrm>
              <a:off x="986971" y="1464035"/>
              <a:ext cx="3657600" cy="523220"/>
            </a:xfrm>
            <a:prstGeom prst="roundRect">
              <a:avLst/>
            </a:prstGeom>
            <a:solidFill>
              <a:srgbClr val="E03837"/>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1117599" y="1545742"/>
              <a:ext cx="3718170" cy="707886"/>
            </a:xfrm>
            <a:prstGeom prst="rect">
              <a:avLst/>
            </a:prstGeom>
            <a:noFill/>
          </p:spPr>
          <p:txBody>
            <a:bodyPr wrap="square" rtlCol="0">
              <a:spAutoFit/>
            </a:bodyPr>
            <a:lstStyle/>
            <a:p>
              <a:pPr marL="285750" indent="-285750">
                <a:buFont typeface="Wingdings" panose="05000000000000000000" pitchFamily="2" charset="2"/>
                <a:buChar char="u"/>
              </a:pPr>
              <a:r>
                <a:rPr lang="zh-CN" altLang="en-US" sz="2000" b="1" spc="600" dirty="0" smtClean="0">
                  <a:solidFill>
                    <a:schemeClr val="bg1"/>
                  </a:solidFill>
                  <a:latin typeface="思源黑体 CN Light" panose="020B0300000000000000" pitchFamily="34" charset="-122"/>
                  <a:ea typeface="思源黑体 CN Light" panose="020B0300000000000000" pitchFamily="34" charset="-122"/>
                </a:rPr>
                <a:t>第七章 突发事件与人身伤害事故处理</a:t>
              </a:r>
              <a:endParaRPr lang="en-US" altLang="zh-CN" sz="2000" b="1" spc="600" dirty="0" smtClean="0">
                <a:solidFill>
                  <a:schemeClr val="bg1"/>
                </a:solidFill>
                <a:latin typeface="思源黑体 CN Light" panose="020B0300000000000000" pitchFamily="34" charset="-122"/>
                <a:ea typeface="思源黑体 CN Light" panose="020B0300000000000000" pitchFamily="34" charset="-122"/>
              </a:endParaRPr>
            </a:p>
          </p:txBody>
        </p:sp>
      </p:grpSp>
      <p:sp>
        <p:nvSpPr>
          <p:cNvPr id="26" name="文本框 40"/>
          <p:cNvSpPr txBox="1"/>
          <p:nvPr/>
        </p:nvSpPr>
        <p:spPr>
          <a:xfrm>
            <a:off x="894713" y="1514422"/>
            <a:ext cx="7515861" cy="2246769"/>
          </a:xfrm>
          <a:prstGeom prst="rect">
            <a:avLst/>
          </a:prstGeom>
          <a:noFill/>
        </p:spPr>
        <p:txBody>
          <a:bodyPr wrap="square" rtlCol="0">
            <a:spAutoFit/>
          </a:bodyPr>
          <a:lstStyle/>
          <a:p>
            <a:pPr>
              <a:lnSpc>
                <a:spcPct val="150000"/>
              </a:lnSpc>
              <a:spcAft>
                <a:spcPts val="300"/>
              </a:spcAft>
              <a:buClr>
                <a:srgbClr val="E03837"/>
              </a:buClr>
            </a:pPr>
            <a:r>
              <a:rPr lang="zh-CN" altLang="en-US" b="1" dirty="0" smtClean="0"/>
              <a:t>    （</a:t>
            </a:r>
            <a:r>
              <a:rPr lang="zh-CN" altLang="en-US" b="1" dirty="0"/>
              <a:t>五）制造、散布与学校安全事故实际情况不符的谣言；</a:t>
            </a:r>
          </a:p>
          <a:p>
            <a:pPr>
              <a:lnSpc>
                <a:spcPct val="150000"/>
              </a:lnSpc>
              <a:spcAft>
                <a:spcPts val="300"/>
              </a:spcAft>
              <a:buClr>
                <a:srgbClr val="E03837"/>
              </a:buClr>
            </a:pPr>
            <a:r>
              <a:rPr lang="zh-CN" altLang="en-US" b="1" dirty="0" smtClean="0"/>
              <a:t>    （</a:t>
            </a:r>
            <a:r>
              <a:rPr lang="zh-CN" altLang="en-US" b="1" dirty="0"/>
              <a:t>六）其他扰乱学校教育教学秩序的行为。</a:t>
            </a:r>
          </a:p>
          <a:p>
            <a:pPr>
              <a:lnSpc>
                <a:spcPct val="150000"/>
              </a:lnSpc>
              <a:spcAft>
                <a:spcPts val="300"/>
              </a:spcAft>
              <a:buClr>
                <a:srgbClr val="E03837"/>
              </a:buClr>
            </a:pPr>
            <a:r>
              <a:rPr lang="zh-CN" altLang="en-US" b="1" dirty="0" smtClean="0">
                <a:solidFill>
                  <a:srgbClr val="FF0000"/>
                </a:solidFill>
              </a:rPr>
              <a:t>    前</a:t>
            </a:r>
            <a:r>
              <a:rPr lang="zh-CN" altLang="en-US" b="1" dirty="0">
                <a:solidFill>
                  <a:srgbClr val="FF0000"/>
                </a:solidFill>
              </a:rPr>
              <a:t>款规定行为经劝阻无效的</a:t>
            </a:r>
            <a:r>
              <a:rPr lang="zh-CN" altLang="en-US" b="1" dirty="0"/>
              <a:t>，学校应当立即向公安机关报案并保护现场，配合公安机关调查取证。公安机关接到学校报案后，应当依法及时处理。</a:t>
            </a:r>
          </a:p>
        </p:txBody>
      </p:sp>
      <p:sp>
        <p:nvSpPr>
          <p:cNvPr id="14" name="矩形 13"/>
          <p:cNvSpPr/>
          <p:nvPr/>
        </p:nvSpPr>
        <p:spPr>
          <a:xfrm>
            <a:off x="275388" y="6179573"/>
            <a:ext cx="11670412" cy="431675"/>
          </a:xfrm>
          <a:custGeom>
            <a:avLst/>
            <a:gdLst>
              <a:gd name="connsiteX0" fmla="*/ 0 w 12192000"/>
              <a:gd name="connsiteY0" fmla="*/ 0 h 3619481"/>
              <a:gd name="connsiteX1" fmla="*/ 12192000 w 12192000"/>
              <a:gd name="connsiteY1" fmla="*/ 0 h 3619481"/>
              <a:gd name="connsiteX2" fmla="*/ 12192000 w 12192000"/>
              <a:gd name="connsiteY2" fmla="*/ 3619481 h 3619481"/>
              <a:gd name="connsiteX3" fmla="*/ 0 w 12192000"/>
              <a:gd name="connsiteY3" fmla="*/ 3619481 h 3619481"/>
              <a:gd name="connsiteX4" fmla="*/ 0 w 12192000"/>
              <a:gd name="connsiteY4" fmla="*/ 0 h 3619481"/>
              <a:gd name="connsiteX0-1" fmla="*/ 0 w 12192000"/>
              <a:gd name="connsiteY0-2" fmla="*/ 0 h 3619481"/>
              <a:gd name="connsiteX1-3" fmla="*/ 12192000 w 12192000"/>
              <a:gd name="connsiteY1-4" fmla="*/ 0 h 3619481"/>
              <a:gd name="connsiteX2-5" fmla="*/ 12192000 w 12192000"/>
              <a:gd name="connsiteY2-6" fmla="*/ 3619481 h 3619481"/>
              <a:gd name="connsiteX3-7" fmla="*/ 0 w 12192000"/>
              <a:gd name="connsiteY3-8" fmla="*/ 3619481 h 3619481"/>
              <a:gd name="connsiteX4-9" fmla="*/ 0 w 12192000"/>
              <a:gd name="connsiteY4-10" fmla="*/ 0 h 3619481"/>
              <a:gd name="connsiteX0-11" fmla="*/ 0 w 12192000"/>
              <a:gd name="connsiteY0-12" fmla="*/ 0 h 3619481"/>
              <a:gd name="connsiteX1-13" fmla="*/ 12192000 w 12192000"/>
              <a:gd name="connsiteY1-14" fmla="*/ 0 h 3619481"/>
              <a:gd name="connsiteX2-15" fmla="*/ 12192000 w 12192000"/>
              <a:gd name="connsiteY2-16" fmla="*/ 3619481 h 3619481"/>
              <a:gd name="connsiteX3-17" fmla="*/ 0 w 12192000"/>
              <a:gd name="connsiteY3-18" fmla="*/ 3619481 h 3619481"/>
              <a:gd name="connsiteX4-19" fmla="*/ 0 w 12192000"/>
              <a:gd name="connsiteY4-20" fmla="*/ 0 h 3619481"/>
              <a:gd name="connsiteX0-21" fmla="*/ 0 w 12192000"/>
              <a:gd name="connsiteY0-22" fmla="*/ 0 h 3619481"/>
              <a:gd name="connsiteX1-23" fmla="*/ 12192000 w 12192000"/>
              <a:gd name="connsiteY1-24" fmla="*/ 0 h 3619481"/>
              <a:gd name="connsiteX2-25" fmla="*/ 12192000 w 12192000"/>
              <a:gd name="connsiteY2-26" fmla="*/ 3619481 h 3619481"/>
              <a:gd name="connsiteX3-27" fmla="*/ 0 w 12192000"/>
              <a:gd name="connsiteY3-28" fmla="*/ 3619481 h 3619481"/>
              <a:gd name="connsiteX4-29" fmla="*/ 0 w 12192000"/>
              <a:gd name="connsiteY4-30" fmla="*/ 0 h 3619481"/>
              <a:gd name="connsiteX0-31" fmla="*/ 0 w 12192000"/>
              <a:gd name="connsiteY0-32" fmla="*/ 0 h 3619481"/>
              <a:gd name="connsiteX1-33" fmla="*/ 12192000 w 12192000"/>
              <a:gd name="connsiteY1-34" fmla="*/ 0 h 3619481"/>
              <a:gd name="connsiteX2-35" fmla="*/ 12192000 w 12192000"/>
              <a:gd name="connsiteY2-36" fmla="*/ 3619481 h 3619481"/>
              <a:gd name="connsiteX3-37" fmla="*/ 0 w 12192000"/>
              <a:gd name="connsiteY3-38" fmla="*/ 3619481 h 3619481"/>
              <a:gd name="connsiteX4-39" fmla="*/ 0 w 12192000"/>
              <a:gd name="connsiteY4-40" fmla="*/ 0 h 36194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3619481">
                <a:moveTo>
                  <a:pt x="0" y="0"/>
                </a:moveTo>
                <a:cubicBezTo>
                  <a:pt x="3959225" y="1285875"/>
                  <a:pt x="8499475" y="1685925"/>
                  <a:pt x="12192000" y="0"/>
                </a:cubicBezTo>
                <a:lnTo>
                  <a:pt x="12192000" y="3619481"/>
                </a:lnTo>
                <a:lnTo>
                  <a:pt x="0" y="3619481"/>
                </a:lnTo>
                <a:lnTo>
                  <a:pt x="0" y="0"/>
                </a:lnTo>
                <a:close/>
              </a:path>
            </a:pathLst>
          </a:cu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5952177" y="3761191"/>
            <a:ext cx="3414796" cy="2438601"/>
            <a:chOff x="6849067" y="1318892"/>
            <a:chExt cx="4370708" cy="3028135"/>
          </a:xfrm>
        </p:grpSpPr>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0601" y="1553854"/>
              <a:ext cx="3697718" cy="2554009"/>
            </a:xfrm>
            <a:prstGeom prst="rect">
              <a:avLst/>
            </a:prstGeom>
            <a:ln>
              <a:solidFill>
                <a:schemeClr val="bg1">
                  <a:lumMod val="65000"/>
                </a:schemeClr>
              </a:solidFill>
            </a:ln>
            <a:effectLst>
              <a:outerShdw blurRad="63500" algn="ctr" rotWithShape="0">
                <a:prstClr val="black">
                  <a:alpha val="40000"/>
                </a:prstClr>
              </a:outerShdw>
            </a:effectLst>
          </p:spPr>
        </p:pic>
        <p:sp>
          <p:nvSpPr>
            <p:cNvPr id="19" name="半闭框 18"/>
            <p:cNvSpPr/>
            <p:nvPr/>
          </p:nvSpPr>
          <p:spPr>
            <a:xfrm>
              <a:off x="6849067" y="1318892"/>
              <a:ext cx="310910" cy="310910"/>
            </a:xfrm>
            <a:prstGeom prst="halfFrame">
              <a:avLst/>
            </a:pr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半闭框 19"/>
            <p:cNvSpPr/>
            <p:nvPr/>
          </p:nvSpPr>
          <p:spPr>
            <a:xfrm rot="10800000">
              <a:off x="10908865" y="4036117"/>
              <a:ext cx="310910" cy="310910"/>
            </a:xfrm>
            <a:prstGeom prst="halfFrame">
              <a:avLst/>
            </a:pr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C:\Users\hp-np\Pictures\562.jpg562"/>
          <p:cNvPicPr>
            <a:picLocks noChangeAspect="1"/>
          </p:cNvPicPr>
          <p:nvPr/>
        </p:nvPicPr>
        <p:blipFill rotWithShape="1">
          <a:blip r:embed="rId2"/>
          <a:srcRect/>
          <a:stretch>
            <a:fillRect/>
          </a:stretch>
        </p:blipFill>
        <p:spPr>
          <a:xfrm>
            <a:off x="-635" y="0"/>
            <a:ext cx="12207875" cy="6858000"/>
          </a:xfrm>
          <a:prstGeom prst="rect">
            <a:avLst/>
          </a:prstGeom>
        </p:spPr>
      </p:pic>
      <p:sp>
        <p:nvSpPr>
          <p:cNvPr id="2" name="矩形 1"/>
          <p:cNvSpPr/>
          <p:nvPr/>
        </p:nvSpPr>
        <p:spPr>
          <a:xfrm>
            <a:off x="15240" y="0"/>
            <a:ext cx="12192000" cy="6992620"/>
          </a:xfrm>
          <a:prstGeom prst="rect">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5588000" y="1727200"/>
            <a:ext cx="1030605" cy="1030605"/>
          </a:xfrm>
          <a:prstGeom prst="ellipse">
            <a:avLst/>
          </a:prstGeom>
          <a:solidFill>
            <a:srgbClr val="E0383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1903095" y="2757805"/>
            <a:ext cx="8416290" cy="1887312"/>
          </a:xfrm>
          <a:prstGeom prst="rect">
            <a:avLst/>
          </a:prstGeom>
          <a:noFill/>
        </p:spPr>
        <p:txBody>
          <a:bodyPr wrap="square" rtlCol="0">
            <a:spAutoFit/>
          </a:bodyPr>
          <a:lstStyle/>
          <a:p>
            <a:pPr algn="ctr">
              <a:lnSpc>
                <a:spcPct val="150000"/>
              </a:lnSpc>
            </a:pPr>
            <a:r>
              <a:rPr lang="zh-CN" altLang="en-US" sz="3600" b="1" dirty="0" smtClean="0">
                <a:solidFill>
                  <a:srgbClr val="E03837"/>
                </a:solidFill>
                <a:latin typeface="思源黑体 CN Regular" panose="020B0500000000000000" pitchFamily="34" charset="-122"/>
                <a:ea typeface="思源黑体 CN Regular" panose="020B0500000000000000" pitchFamily="34" charset="-122"/>
              </a:rPr>
              <a:t>第八章</a:t>
            </a:r>
            <a:endParaRPr lang="en-US" altLang="zh-CN" sz="3600" b="1" dirty="0" smtClean="0">
              <a:solidFill>
                <a:srgbClr val="E03837"/>
              </a:solidFill>
              <a:latin typeface="思源黑体 CN Regular" panose="020B0500000000000000" pitchFamily="34" charset="-122"/>
              <a:ea typeface="思源黑体 CN Regular" panose="020B0500000000000000" pitchFamily="34" charset="-122"/>
            </a:endParaRPr>
          </a:p>
          <a:p>
            <a:pPr algn="ctr">
              <a:lnSpc>
                <a:spcPct val="150000"/>
              </a:lnSpc>
            </a:pPr>
            <a:r>
              <a:rPr lang="zh-CN" altLang="en-US" sz="4800" b="1" dirty="0" smtClean="0">
                <a:solidFill>
                  <a:schemeClr val="tx1">
                    <a:lumMod val="75000"/>
                    <a:lumOff val="25000"/>
                  </a:schemeClr>
                </a:solidFill>
                <a:latin typeface="思源黑体 CN Regular" panose="020B0500000000000000" pitchFamily="34" charset="-122"/>
                <a:ea typeface="思源黑体 CN Regular" panose="020B0500000000000000" pitchFamily="34" charset="-122"/>
              </a:rPr>
              <a:t>法律责任</a:t>
            </a:r>
            <a:endParaRPr lang="zh-CN" altLang="en-US" sz="4800" b="1"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p:txBody>
      </p:sp>
      <p:sp>
        <p:nvSpPr>
          <p:cNvPr id="40" name="矩形 39"/>
          <p:cNvSpPr/>
          <p:nvPr/>
        </p:nvSpPr>
        <p:spPr>
          <a:xfrm>
            <a:off x="0" y="291465"/>
            <a:ext cx="12206605" cy="445135"/>
          </a:xfrm>
          <a:prstGeom prst="rect">
            <a:avLst/>
          </a:prstGeom>
          <a:solidFill>
            <a:srgbClr val="E0383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99"/>
          <p:cNvSpPr>
            <a:spLocks noEditPoints="1"/>
          </p:cNvSpPr>
          <p:nvPr/>
        </p:nvSpPr>
        <p:spPr bwMode="auto">
          <a:xfrm>
            <a:off x="5823942" y="2052184"/>
            <a:ext cx="558625" cy="379458"/>
          </a:xfrm>
          <a:custGeom>
            <a:avLst/>
            <a:gdLst>
              <a:gd name="T0" fmla="*/ 225 w 302"/>
              <a:gd name="T1" fmla="*/ 0 h 205"/>
              <a:gd name="T2" fmla="*/ 81 w 302"/>
              <a:gd name="T3" fmla="*/ 0 h 205"/>
              <a:gd name="T4" fmla="*/ 0 w 302"/>
              <a:gd name="T5" fmla="*/ 25 h 205"/>
              <a:gd name="T6" fmla="*/ 12 w 302"/>
              <a:gd name="T7" fmla="*/ 205 h 205"/>
              <a:gd name="T8" fmla="*/ 291 w 302"/>
              <a:gd name="T9" fmla="*/ 205 h 205"/>
              <a:gd name="T10" fmla="*/ 302 w 302"/>
              <a:gd name="T11" fmla="*/ 25 h 205"/>
              <a:gd name="T12" fmla="*/ 146 w 302"/>
              <a:gd name="T13" fmla="*/ 188 h 205"/>
              <a:gd name="T14" fmla="*/ 20 w 302"/>
              <a:gd name="T15" fmla="*/ 182 h 205"/>
              <a:gd name="T16" fmla="*/ 81 w 302"/>
              <a:gd name="T17" fmla="*/ 10 h 205"/>
              <a:gd name="T18" fmla="*/ 146 w 302"/>
              <a:gd name="T19" fmla="*/ 188 h 205"/>
              <a:gd name="T20" fmla="*/ 221 w 302"/>
              <a:gd name="T21" fmla="*/ 171 h 205"/>
              <a:gd name="T22" fmla="*/ 155 w 302"/>
              <a:gd name="T23" fmla="*/ 29 h 205"/>
              <a:gd name="T24" fmla="*/ 282 w 302"/>
              <a:gd name="T25" fmla="*/ 22 h 205"/>
              <a:gd name="T26" fmla="*/ 39 w 302"/>
              <a:gd name="T27" fmla="*/ 41 h 205"/>
              <a:gd name="T28" fmla="*/ 128 w 302"/>
              <a:gd name="T29" fmla="*/ 43 h 205"/>
              <a:gd name="T30" fmla="*/ 127 w 302"/>
              <a:gd name="T31" fmla="*/ 49 h 205"/>
              <a:gd name="T32" fmla="*/ 44 w 302"/>
              <a:gd name="T33" fmla="*/ 43 h 205"/>
              <a:gd name="T34" fmla="*/ 39 w 302"/>
              <a:gd name="T35" fmla="*/ 67 h 205"/>
              <a:gd name="T36" fmla="*/ 128 w 302"/>
              <a:gd name="T37" fmla="*/ 68 h 205"/>
              <a:gd name="T38" fmla="*/ 127 w 302"/>
              <a:gd name="T39" fmla="*/ 74 h 205"/>
              <a:gd name="T40" fmla="*/ 43 w 302"/>
              <a:gd name="T41" fmla="*/ 69 h 205"/>
              <a:gd name="T42" fmla="*/ 39 w 302"/>
              <a:gd name="T43" fmla="*/ 93 h 205"/>
              <a:gd name="T44" fmla="*/ 129 w 302"/>
              <a:gd name="T45" fmla="*/ 94 h 205"/>
              <a:gd name="T46" fmla="*/ 127 w 302"/>
              <a:gd name="T47" fmla="*/ 100 h 205"/>
              <a:gd name="T48" fmla="*/ 43 w 302"/>
              <a:gd name="T49" fmla="*/ 95 h 205"/>
              <a:gd name="T50" fmla="*/ 130 w 302"/>
              <a:gd name="T51" fmla="*/ 125 h 205"/>
              <a:gd name="T52" fmla="*/ 126 w 302"/>
              <a:gd name="T53" fmla="*/ 126 h 205"/>
              <a:gd name="T54" fmla="*/ 39 w 302"/>
              <a:gd name="T55" fmla="*/ 119 h 205"/>
              <a:gd name="T56" fmla="*/ 129 w 302"/>
              <a:gd name="T57" fmla="*/ 120 h 205"/>
              <a:gd name="T58" fmla="*/ 130 w 302"/>
              <a:gd name="T59" fmla="*/ 151 h 205"/>
              <a:gd name="T60" fmla="*/ 126 w 302"/>
              <a:gd name="T61" fmla="*/ 152 h 205"/>
              <a:gd name="T62" fmla="*/ 39 w 302"/>
              <a:gd name="T63" fmla="*/ 146 h 205"/>
              <a:gd name="T64" fmla="*/ 129 w 302"/>
              <a:gd name="T65" fmla="*/ 146 h 205"/>
              <a:gd name="T66" fmla="*/ 260 w 302"/>
              <a:gd name="T67" fmla="*/ 37 h 205"/>
              <a:gd name="T68" fmla="*/ 259 w 302"/>
              <a:gd name="T69" fmla="*/ 43 h 205"/>
              <a:gd name="T70" fmla="*/ 174 w 302"/>
              <a:gd name="T71" fmla="*/ 49 h 205"/>
              <a:gd name="T72" fmla="*/ 173 w 302"/>
              <a:gd name="T73" fmla="*/ 43 h 205"/>
              <a:gd name="T74" fmla="*/ 263 w 302"/>
              <a:gd name="T75" fmla="*/ 67 h 205"/>
              <a:gd name="T76" fmla="*/ 176 w 302"/>
              <a:gd name="T77" fmla="*/ 74 h 205"/>
              <a:gd name="T78" fmla="*/ 172 w 302"/>
              <a:gd name="T79" fmla="*/ 73 h 205"/>
              <a:gd name="T80" fmla="*/ 261 w 302"/>
              <a:gd name="T81" fmla="*/ 63 h 205"/>
              <a:gd name="T82" fmla="*/ 263 w 302"/>
              <a:gd name="T83" fmla="*/ 93 h 205"/>
              <a:gd name="T84" fmla="*/ 176 w 302"/>
              <a:gd name="T85" fmla="*/ 100 h 205"/>
              <a:gd name="T86" fmla="*/ 172 w 302"/>
              <a:gd name="T87" fmla="*/ 99 h 205"/>
              <a:gd name="T88" fmla="*/ 261 w 302"/>
              <a:gd name="T89" fmla="*/ 89 h 205"/>
              <a:gd name="T90" fmla="*/ 263 w 302"/>
              <a:gd name="T91" fmla="*/ 118 h 205"/>
              <a:gd name="T92" fmla="*/ 176 w 302"/>
              <a:gd name="T93" fmla="*/ 126 h 205"/>
              <a:gd name="T94" fmla="*/ 172 w 302"/>
              <a:gd name="T95" fmla="*/ 125 h 205"/>
              <a:gd name="T96" fmla="*/ 261 w 302"/>
              <a:gd name="T97" fmla="*/ 114 h 205"/>
              <a:gd name="T98" fmla="*/ 263 w 302"/>
              <a:gd name="T99" fmla="*/ 145 h 205"/>
              <a:gd name="T100" fmla="*/ 176 w 302"/>
              <a:gd name="T101" fmla="*/ 152 h 205"/>
              <a:gd name="T102" fmla="*/ 172 w 302"/>
              <a:gd name="T103" fmla="*/ 151 h 205"/>
              <a:gd name="T104" fmla="*/ 261 w 302"/>
              <a:gd name="T105" fmla="*/ 14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2" h="205">
                <a:moveTo>
                  <a:pt x="300" y="21"/>
                </a:moveTo>
                <a:cubicBezTo>
                  <a:pt x="284" y="8"/>
                  <a:pt x="256" y="0"/>
                  <a:pt x="225" y="0"/>
                </a:cubicBezTo>
                <a:cubicBezTo>
                  <a:pt x="195" y="0"/>
                  <a:pt x="168" y="7"/>
                  <a:pt x="151" y="19"/>
                </a:cubicBezTo>
                <a:cubicBezTo>
                  <a:pt x="138" y="7"/>
                  <a:pt x="112" y="0"/>
                  <a:pt x="81" y="0"/>
                </a:cubicBezTo>
                <a:cubicBezTo>
                  <a:pt x="48" y="0"/>
                  <a:pt x="18" y="8"/>
                  <a:pt x="2" y="21"/>
                </a:cubicBezTo>
                <a:cubicBezTo>
                  <a:pt x="1" y="22"/>
                  <a:pt x="0" y="23"/>
                  <a:pt x="0" y="25"/>
                </a:cubicBezTo>
                <a:cubicBezTo>
                  <a:pt x="0" y="197"/>
                  <a:pt x="0" y="197"/>
                  <a:pt x="0" y="197"/>
                </a:cubicBezTo>
                <a:cubicBezTo>
                  <a:pt x="0" y="200"/>
                  <a:pt x="5" y="205"/>
                  <a:pt x="12" y="205"/>
                </a:cubicBezTo>
                <a:cubicBezTo>
                  <a:pt x="150" y="205"/>
                  <a:pt x="150" y="205"/>
                  <a:pt x="150" y="205"/>
                </a:cubicBezTo>
                <a:cubicBezTo>
                  <a:pt x="151" y="205"/>
                  <a:pt x="291" y="205"/>
                  <a:pt x="291" y="205"/>
                </a:cubicBezTo>
                <a:cubicBezTo>
                  <a:pt x="295" y="205"/>
                  <a:pt x="302" y="202"/>
                  <a:pt x="302" y="197"/>
                </a:cubicBezTo>
                <a:cubicBezTo>
                  <a:pt x="302" y="25"/>
                  <a:pt x="302" y="25"/>
                  <a:pt x="302" y="25"/>
                </a:cubicBezTo>
                <a:cubicBezTo>
                  <a:pt x="302" y="23"/>
                  <a:pt x="301" y="22"/>
                  <a:pt x="300" y="21"/>
                </a:cubicBezTo>
                <a:close/>
                <a:moveTo>
                  <a:pt x="146" y="188"/>
                </a:moveTo>
                <a:cubicBezTo>
                  <a:pt x="132" y="176"/>
                  <a:pt x="109" y="169"/>
                  <a:pt x="80" y="169"/>
                </a:cubicBezTo>
                <a:cubicBezTo>
                  <a:pt x="58" y="169"/>
                  <a:pt x="36" y="174"/>
                  <a:pt x="20" y="182"/>
                </a:cubicBezTo>
                <a:cubicBezTo>
                  <a:pt x="20" y="22"/>
                  <a:pt x="20" y="22"/>
                  <a:pt x="20" y="22"/>
                </a:cubicBezTo>
                <a:cubicBezTo>
                  <a:pt x="20" y="22"/>
                  <a:pt x="41" y="10"/>
                  <a:pt x="81" y="10"/>
                </a:cubicBezTo>
                <a:cubicBezTo>
                  <a:pt x="128" y="10"/>
                  <a:pt x="146" y="27"/>
                  <a:pt x="146" y="29"/>
                </a:cubicBezTo>
                <a:cubicBezTo>
                  <a:pt x="146" y="32"/>
                  <a:pt x="146" y="188"/>
                  <a:pt x="146" y="188"/>
                </a:cubicBezTo>
                <a:close/>
                <a:moveTo>
                  <a:pt x="282" y="182"/>
                </a:moveTo>
                <a:cubicBezTo>
                  <a:pt x="265" y="175"/>
                  <a:pt x="242" y="171"/>
                  <a:pt x="221" y="171"/>
                </a:cubicBezTo>
                <a:cubicBezTo>
                  <a:pt x="192" y="171"/>
                  <a:pt x="168" y="177"/>
                  <a:pt x="155" y="188"/>
                </a:cubicBezTo>
                <a:cubicBezTo>
                  <a:pt x="155" y="29"/>
                  <a:pt x="155" y="29"/>
                  <a:pt x="155" y="29"/>
                </a:cubicBezTo>
                <a:cubicBezTo>
                  <a:pt x="155" y="29"/>
                  <a:pt x="176" y="10"/>
                  <a:pt x="225" y="10"/>
                </a:cubicBezTo>
                <a:cubicBezTo>
                  <a:pt x="262" y="10"/>
                  <a:pt x="282" y="22"/>
                  <a:pt x="282" y="22"/>
                </a:cubicBezTo>
                <a:lnTo>
                  <a:pt x="282" y="182"/>
                </a:lnTo>
                <a:close/>
                <a:moveTo>
                  <a:pt x="39" y="41"/>
                </a:moveTo>
                <a:cubicBezTo>
                  <a:pt x="39" y="39"/>
                  <a:pt x="40" y="37"/>
                  <a:pt x="42" y="37"/>
                </a:cubicBezTo>
                <a:cubicBezTo>
                  <a:pt x="74" y="28"/>
                  <a:pt x="109" y="30"/>
                  <a:pt x="128" y="43"/>
                </a:cubicBezTo>
                <a:cubicBezTo>
                  <a:pt x="130" y="44"/>
                  <a:pt x="130" y="46"/>
                  <a:pt x="129" y="47"/>
                </a:cubicBezTo>
                <a:cubicBezTo>
                  <a:pt x="129" y="48"/>
                  <a:pt x="128" y="49"/>
                  <a:pt x="127" y="49"/>
                </a:cubicBezTo>
                <a:cubicBezTo>
                  <a:pt x="126" y="49"/>
                  <a:pt x="125" y="49"/>
                  <a:pt x="125" y="48"/>
                </a:cubicBezTo>
                <a:cubicBezTo>
                  <a:pt x="110" y="39"/>
                  <a:pt x="79" y="33"/>
                  <a:pt x="44" y="43"/>
                </a:cubicBezTo>
                <a:cubicBezTo>
                  <a:pt x="42" y="43"/>
                  <a:pt x="40" y="42"/>
                  <a:pt x="39" y="41"/>
                </a:cubicBezTo>
                <a:close/>
                <a:moveTo>
                  <a:pt x="39" y="67"/>
                </a:moveTo>
                <a:cubicBezTo>
                  <a:pt x="39" y="65"/>
                  <a:pt x="40" y="63"/>
                  <a:pt x="42" y="63"/>
                </a:cubicBezTo>
                <a:cubicBezTo>
                  <a:pt x="74" y="54"/>
                  <a:pt x="110" y="56"/>
                  <a:pt x="128" y="68"/>
                </a:cubicBezTo>
                <a:cubicBezTo>
                  <a:pt x="130" y="69"/>
                  <a:pt x="130" y="71"/>
                  <a:pt x="129" y="73"/>
                </a:cubicBezTo>
                <a:cubicBezTo>
                  <a:pt x="129" y="74"/>
                  <a:pt x="128" y="74"/>
                  <a:pt x="127" y="74"/>
                </a:cubicBezTo>
                <a:cubicBezTo>
                  <a:pt x="126" y="74"/>
                  <a:pt x="125" y="74"/>
                  <a:pt x="125" y="74"/>
                </a:cubicBezTo>
                <a:cubicBezTo>
                  <a:pt x="111" y="65"/>
                  <a:pt x="79" y="59"/>
                  <a:pt x="43" y="69"/>
                </a:cubicBezTo>
                <a:cubicBezTo>
                  <a:pt x="42" y="70"/>
                  <a:pt x="40" y="69"/>
                  <a:pt x="39" y="67"/>
                </a:cubicBezTo>
                <a:close/>
                <a:moveTo>
                  <a:pt x="39" y="93"/>
                </a:moveTo>
                <a:cubicBezTo>
                  <a:pt x="39" y="91"/>
                  <a:pt x="40" y="89"/>
                  <a:pt x="42" y="88"/>
                </a:cubicBezTo>
                <a:cubicBezTo>
                  <a:pt x="74" y="79"/>
                  <a:pt x="110" y="82"/>
                  <a:pt x="129" y="94"/>
                </a:cubicBezTo>
                <a:cubicBezTo>
                  <a:pt x="130" y="95"/>
                  <a:pt x="131" y="97"/>
                  <a:pt x="130" y="99"/>
                </a:cubicBezTo>
                <a:cubicBezTo>
                  <a:pt x="129" y="100"/>
                  <a:pt x="128" y="100"/>
                  <a:pt x="127" y="100"/>
                </a:cubicBezTo>
                <a:cubicBezTo>
                  <a:pt x="126" y="100"/>
                  <a:pt x="126" y="100"/>
                  <a:pt x="125" y="100"/>
                </a:cubicBezTo>
                <a:cubicBezTo>
                  <a:pt x="111" y="90"/>
                  <a:pt x="79" y="85"/>
                  <a:pt x="43" y="95"/>
                </a:cubicBezTo>
                <a:cubicBezTo>
                  <a:pt x="42" y="95"/>
                  <a:pt x="40" y="94"/>
                  <a:pt x="39" y="93"/>
                </a:cubicBezTo>
                <a:close/>
                <a:moveTo>
                  <a:pt x="130" y="125"/>
                </a:moveTo>
                <a:cubicBezTo>
                  <a:pt x="130" y="126"/>
                  <a:pt x="129" y="126"/>
                  <a:pt x="128" y="126"/>
                </a:cubicBezTo>
                <a:cubicBezTo>
                  <a:pt x="127" y="126"/>
                  <a:pt x="126" y="126"/>
                  <a:pt x="126" y="126"/>
                </a:cubicBezTo>
                <a:cubicBezTo>
                  <a:pt x="108" y="114"/>
                  <a:pt x="76" y="112"/>
                  <a:pt x="43" y="121"/>
                </a:cubicBezTo>
                <a:cubicBezTo>
                  <a:pt x="42" y="122"/>
                  <a:pt x="40" y="121"/>
                  <a:pt x="39" y="119"/>
                </a:cubicBezTo>
                <a:cubicBezTo>
                  <a:pt x="39" y="117"/>
                  <a:pt x="40" y="115"/>
                  <a:pt x="42" y="115"/>
                </a:cubicBezTo>
                <a:cubicBezTo>
                  <a:pt x="77" y="105"/>
                  <a:pt x="109" y="107"/>
                  <a:pt x="129" y="120"/>
                </a:cubicBezTo>
                <a:cubicBezTo>
                  <a:pt x="131" y="121"/>
                  <a:pt x="131" y="123"/>
                  <a:pt x="130" y="125"/>
                </a:cubicBezTo>
                <a:close/>
                <a:moveTo>
                  <a:pt x="130" y="151"/>
                </a:moveTo>
                <a:cubicBezTo>
                  <a:pt x="130" y="152"/>
                  <a:pt x="129" y="152"/>
                  <a:pt x="128" y="152"/>
                </a:cubicBezTo>
                <a:cubicBezTo>
                  <a:pt x="127" y="152"/>
                  <a:pt x="126" y="152"/>
                  <a:pt x="126" y="152"/>
                </a:cubicBezTo>
                <a:cubicBezTo>
                  <a:pt x="109" y="141"/>
                  <a:pt x="71" y="137"/>
                  <a:pt x="44" y="148"/>
                </a:cubicBezTo>
                <a:cubicBezTo>
                  <a:pt x="42" y="148"/>
                  <a:pt x="40" y="148"/>
                  <a:pt x="39" y="146"/>
                </a:cubicBezTo>
                <a:cubicBezTo>
                  <a:pt x="39" y="144"/>
                  <a:pt x="40" y="142"/>
                  <a:pt x="41" y="142"/>
                </a:cubicBezTo>
                <a:cubicBezTo>
                  <a:pt x="71" y="130"/>
                  <a:pt x="111" y="134"/>
                  <a:pt x="129" y="146"/>
                </a:cubicBezTo>
                <a:cubicBezTo>
                  <a:pt x="131" y="147"/>
                  <a:pt x="131" y="149"/>
                  <a:pt x="130" y="151"/>
                </a:cubicBezTo>
                <a:close/>
                <a:moveTo>
                  <a:pt x="260" y="37"/>
                </a:moveTo>
                <a:cubicBezTo>
                  <a:pt x="262" y="37"/>
                  <a:pt x="263" y="39"/>
                  <a:pt x="263" y="41"/>
                </a:cubicBezTo>
                <a:cubicBezTo>
                  <a:pt x="262" y="42"/>
                  <a:pt x="260" y="43"/>
                  <a:pt x="259" y="43"/>
                </a:cubicBezTo>
                <a:cubicBezTo>
                  <a:pt x="225" y="33"/>
                  <a:pt x="191" y="38"/>
                  <a:pt x="176" y="48"/>
                </a:cubicBezTo>
                <a:cubicBezTo>
                  <a:pt x="176" y="49"/>
                  <a:pt x="175" y="49"/>
                  <a:pt x="174" y="49"/>
                </a:cubicBezTo>
                <a:cubicBezTo>
                  <a:pt x="173" y="49"/>
                  <a:pt x="172" y="48"/>
                  <a:pt x="172" y="47"/>
                </a:cubicBezTo>
                <a:cubicBezTo>
                  <a:pt x="171" y="46"/>
                  <a:pt x="171" y="44"/>
                  <a:pt x="173" y="43"/>
                </a:cubicBezTo>
                <a:cubicBezTo>
                  <a:pt x="192" y="30"/>
                  <a:pt x="228" y="27"/>
                  <a:pt x="260" y="37"/>
                </a:cubicBezTo>
                <a:close/>
                <a:moveTo>
                  <a:pt x="263" y="67"/>
                </a:moveTo>
                <a:cubicBezTo>
                  <a:pt x="262" y="69"/>
                  <a:pt x="261" y="70"/>
                  <a:pt x="259" y="69"/>
                </a:cubicBezTo>
                <a:cubicBezTo>
                  <a:pt x="225" y="60"/>
                  <a:pt x="191" y="64"/>
                  <a:pt x="176" y="74"/>
                </a:cubicBezTo>
                <a:cubicBezTo>
                  <a:pt x="176" y="75"/>
                  <a:pt x="175" y="75"/>
                  <a:pt x="175" y="75"/>
                </a:cubicBezTo>
                <a:cubicBezTo>
                  <a:pt x="173" y="75"/>
                  <a:pt x="172" y="74"/>
                  <a:pt x="172" y="73"/>
                </a:cubicBezTo>
                <a:cubicBezTo>
                  <a:pt x="171" y="72"/>
                  <a:pt x="171" y="70"/>
                  <a:pt x="173" y="69"/>
                </a:cubicBezTo>
                <a:cubicBezTo>
                  <a:pt x="192" y="56"/>
                  <a:pt x="228" y="54"/>
                  <a:pt x="261" y="63"/>
                </a:cubicBezTo>
                <a:cubicBezTo>
                  <a:pt x="262" y="63"/>
                  <a:pt x="263" y="65"/>
                  <a:pt x="263" y="67"/>
                </a:cubicBezTo>
                <a:close/>
                <a:moveTo>
                  <a:pt x="263" y="93"/>
                </a:moveTo>
                <a:cubicBezTo>
                  <a:pt x="262" y="95"/>
                  <a:pt x="261" y="96"/>
                  <a:pt x="259" y="95"/>
                </a:cubicBezTo>
                <a:cubicBezTo>
                  <a:pt x="225" y="86"/>
                  <a:pt x="192" y="91"/>
                  <a:pt x="176" y="100"/>
                </a:cubicBezTo>
                <a:cubicBezTo>
                  <a:pt x="176" y="101"/>
                  <a:pt x="175" y="101"/>
                  <a:pt x="175" y="101"/>
                </a:cubicBezTo>
                <a:cubicBezTo>
                  <a:pt x="173" y="101"/>
                  <a:pt x="172" y="100"/>
                  <a:pt x="172" y="99"/>
                </a:cubicBezTo>
                <a:cubicBezTo>
                  <a:pt x="171" y="98"/>
                  <a:pt x="171" y="96"/>
                  <a:pt x="173" y="95"/>
                </a:cubicBezTo>
                <a:cubicBezTo>
                  <a:pt x="192" y="82"/>
                  <a:pt x="228" y="80"/>
                  <a:pt x="261" y="89"/>
                </a:cubicBezTo>
                <a:cubicBezTo>
                  <a:pt x="262" y="89"/>
                  <a:pt x="263" y="91"/>
                  <a:pt x="263" y="93"/>
                </a:cubicBezTo>
                <a:close/>
                <a:moveTo>
                  <a:pt x="263" y="118"/>
                </a:moveTo>
                <a:cubicBezTo>
                  <a:pt x="262" y="120"/>
                  <a:pt x="261" y="121"/>
                  <a:pt x="259" y="121"/>
                </a:cubicBezTo>
                <a:cubicBezTo>
                  <a:pt x="228" y="112"/>
                  <a:pt x="191" y="116"/>
                  <a:pt x="176" y="126"/>
                </a:cubicBezTo>
                <a:cubicBezTo>
                  <a:pt x="176" y="126"/>
                  <a:pt x="175" y="127"/>
                  <a:pt x="175" y="127"/>
                </a:cubicBezTo>
                <a:cubicBezTo>
                  <a:pt x="173" y="127"/>
                  <a:pt x="172" y="126"/>
                  <a:pt x="172" y="125"/>
                </a:cubicBezTo>
                <a:cubicBezTo>
                  <a:pt x="171" y="123"/>
                  <a:pt x="171" y="121"/>
                  <a:pt x="173" y="120"/>
                </a:cubicBezTo>
                <a:cubicBezTo>
                  <a:pt x="189" y="110"/>
                  <a:pt x="227" y="105"/>
                  <a:pt x="261" y="114"/>
                </a:cubicBezTo>
                <a:cubicBezTo>
                  <a:pt x="262" y="115"/>
                  <a:pt x="263" y="117"/>
                  <a:pt x="263" y="118"/>
                </a:cubicBezTo>
                <a:close/>
                <a:moveTo>
                  <a:pt x="263" y="145"/>
                </a:moveTo>
                <a:cubicBezTo>
                  <a:pt x="262" y="146"/>
                  <a:pt x="261" y="147"/>
                  <a:pt x="259" y="147"/>
                </a:cubicBezTo>
                <a:cubicBezTo>
                  <a:pt x="225" y="137"/>
                  <a:pt x="192" y="142"/>
                  <a:pt x="176" y="152"/>
                </a:cubicBezTo>
                <a:cubicBezTo>
                  <a:pt x="176" y="152"/>
                  <a:pt x="175" y="153"/>
                  <a:pt x="175" y="153"/>
                </a:cubicBezTo>
                <a:cubicBezTo>
                  <a:pt x="174" y="153"/>
                  <a:pt x="172" y="152"/>
                  <a:pt x="172" y="151"/>
                </a:cubicBezTo>
                <a:cubicBezTo>
                  <a:pt x="171" y="150"/>
                  <a:pt x="171" y="147"/>
                  <a:pt x="173" y="146"/>
                </a:cubicBezTo>
                <a:cubicBezTo>
                  <a:pt x="192" y="134"/>
                  <a:pt x="228" y="131"/>
                  <a:pt x="261" y="140"/>
                </a:cubicBezTo>
                <a:cubicBezTo>
                  <a:pt x="262" y="141"/>
                  <a:pt x="263" y="143"/>
                  <a:pt x="263" y="1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duotone>
              <a:prstClr val="black"/>
              <a:schemeClr val="accent2">
                <a:tint val="45000"/>
                <a:satMod val="400000"/>
              </a:schemeClr>
            </a:duotone>
          </a:blip>
          <a:srcRect l="1821" t="2336" r="1040" b="2792"/>
          <a:stretch>
            <a:fillRect/>
          </a:stretch>
        </p:blipFill>
        <p:spPr>
          <a:xfrm rot="5400000">
            <a:off x="2667002" y="-2667002"/>
            <a:ext cx="6857998" cy="12192002"/>
          </a:xfrm>
          <a:prstGeom prst="rect">
            <a:avLst/>
          </a:prstGeom>
        </p:spPr>
      </p:pic>
      <p:sp>
        <p:nvSpPr>
          <p:cNvPr id="7" name="矩形 6"/>
          <p:cNvSpPr/>
          <p:nvPr/>
        </p:nvSpPr>
        <p:spPr>
          <a:xfrm>
            <a:off x="247286" y="235947"/>
            <a:ext cx="11698514" cy="6386286"/>
          </a:xfrm>
          <a:prstGeom prst="rect">
            <a:avLst/>
          </a:prstGeom>
          <a:solidFill>
            <a:schemeClr val="bg1"/>
          </a:solidFill>
          <a:ln>
            <a:solidFill>
              <a:srgbClr val="E03837"/>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08000" y="467178"/>
            <a:ext cx="86364" cy="523220"/>
          </a:xfrm>
          <a:prstGeom prst="rect">
            <a:avLst/>
          </a:pr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986970" y="467360"/>
            <a:ext cx="3968488" cy="523220"/>
            <a:chOff x="986971" y="1464035"/>
            <a:chExt cx="3848798" cy="523220"/>
          </a:xfrm>
        </p:grpSpPr>
        <p:sp>
          <p:nvSpPr>
            <p:cNvPr id="13" name="矩形: 圆角 12"/>
            <p:cNvSpPr/>
            <p:nvPr/>
          </p:nvSpPr>
          <p:spPr>
            <a:xfrm>
              <a:off x="986971" y="1464035"/>
              <a:ext cx="3657600" cy="523220"/>
            </a:xfrm>
            <a:prstGeom prst="roundRect">
              <a:avLst/>
            </a:prstGeom>
            <a:solidFill>
              <a:srgbClr val="E03837"/>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1117599" y="1545742"/>
              <a:ext cx="3718170" cy="400110"/>
            </a:xfrm>
            <a:prstGeom prst="rect">
              <a:avLst/>
            </a:prstGeom>
            <a:noFill/>
          </p:spPr>
          <p:txBody>
            <a:bodyPr wrap="square" rtlCol="0">
              <a:spAutoFit/>
            </a:bodyPr>
            <a:lstStyle/>
            <a:p>
              <a:pPr marL="285750" indent="-285750">
                <a:buFont typeface="Wingdings" panose="05000000000000000000" pitchFamily="2" charset="2"/>
                <a:buChar char="u"/>
              </a:pPr>
              <a:r>
                <a:rPr lang="zh-CN" altLang="en-US" sz="2000" b="1" spc="600" dirty="0" smtClean="0">
                  <a:solidFill>
                    <a:schemeClr val="bg1"/>
                  </a:solidFill>
                  <a:latin typeface="思源黑体 CN Light" panose="020B0300000000000000" pitchFamily="34" charset="-122"/>
                  <a:ea typeface="思源黑体 CN Light" panose="020B0300000000000000" pitchFamily="34" charset="-122"/>
                </a:rPr>
                <a:t>第八章  法律责任</a:t>
              </a:r>
              <a:endParaRPr lang="en-US" altLang="zh-CN" sz="2000" b="1" spc="600" dirty="0" smtClean="0">
                <a:solidFill>
                  <a:schemeClr val="bg1"/>
                </a:solidFill>
                <a:latin typeface="思源黑体 CN Light" panose="020B0300000000000000" pitchFamily="34" charset="-122"/>
                <a:ea typeface="思源黑体 CN Light" panose="020B0300000000000000" pitchFamily="34" charset="-122"/>
              </a:endParaRPr>
            </a:p>
          </p:txBody>
        </p:sp>
      </p:grpSp>
      <p:sp>
        <p:nvSpPr>
          <p:cNvPr id="26" name="文本框 40"/>
          <p:cNvSpPr txBox="1"/>
          <p:nvPr/>
        </p:nvSpPr>
        <p:spPr>
          <a:xfrm>
            <a:off x="894714" y="1342972"/>
            <a:ext cx="6496686" cy="4555093"/>
          </a:xfrm>
          <a:prstGeom prst="rect">
            <a:avLst/>
          </a:prstGeom>
          <a:noFill/>
        </p:spPr>
        <p:txBody>
          <a:bodyPr wrap="square" rtlCol="0">
            <a:spAutoFit/>
          </a:bodyPr>
          <a:lstStyle/>
          <a:p>
            <a:pPr marL="342900" indent="-342900">
              <a:lnSpc>
                <a:spcPct val="150000"/>
              </a:lnSpc>
              <a:spcAft>
                <a:spcPts val="1200"/>
              </a:spcAft>
              <a:buClr>
                <a:srgbClr val="E03837"/>
              </a:buClr>
              <a:buFont typeface="Wingdings" panose="05000000000000000000" pitchFamily="2" charset="2"/>
              <a:buChar char="Ø"/>
            </a:pPr>
            <a:r>
              <a:rPr lang="zh-CN" altLang="en-US" b="1" dirty="0" smtClean="0">
                <a:solidFill>
                  <a:srgbClr val="FF0000"/>
                </a:solidFill>
              </a:rPr>
              <a:t>第六十八</a:t>
            </a:r>
            <a:r>
              <a:rPr lang="zh-CN" altLang="en-US" b="1" dirty="0">
                <a:solidFill>
                  <a:srgbClr val="FF0000"/>
                </a:solidFill>
              </a:rPr>
              <a:t>条  学校不履行本条例规定的安全教育和安全管理职责的，由县级以上人民政府教育、人力资源社会保障等学校主管部门按照职责责令限期改正；逾期不改正的，予以通报批评，对直接负责的主管人员和其他直接责任人员依法给予处分</a:t>
            </a:r>
            <a:r>
              <a:rPr lang="zh-CN" altLang="en-US" b="1" dirty="0" smtClean="0">
                <a:solidFill>
                  <a:srgbClr val="FF0000"/>
                </a:solidFill>
              </a:rPr>
              <a:t>。</a:t>
            </a:r>
            <a:endParaRPr lang="en-US" altLang="zh-CN" b="1" dirty="0" smtClean="0">
              <a:solidFill>
                <a:srgbClr val="FF0000"/>
              </a:solidFill>
            </a:endParaRPr>
          </a:p>
          <a:p>
            <a:pPr marL="342900" indent="-342900">
              <a:lnSpc>
                <a:spcPct val="150000"/>
              </a:lnSpc>
              <a:spcAft>
                <a:spcPts val="1200"/>
              </a:spcAft>
              <a:buClr>
                <a:srgbClr val="E03837"/>
              </a:buClr>
              <a:buFont typeface="Wingdings" panose="05000000000000000000" pitchFamily="2" charset="2"/>
              <a:buChar char="Ø"/>
            </a:pPr>
            <a:r>
              <a:rPr lang="zh-CN" altLang="en-US" b="1" dirty="0">
                <a:solidFill>
                  <a:srgbClr val="FF0000"/>
                </a:solidFill>
              </a:rPr>
              <a:t>第六十九条  学校教职工未履行岗位安全职责造成学生伤害的，由学校给予处分；构成犯罪的，依法追究刑事责任</a:t>
            </a:r>
            <a:r>
              <a:rPr lang="zh-CN" altLang="en-US" b="1" dirty="0" smtClean="0">
                <a:solidFill>
                  <a:srgbClr val="FF0000"/>
                </a:solidFill>
              </a:rPr>
              <a:t>。</a:t>
            </a:r>
            <a:endParaRPr lang="en-US" altLang="zh-CN" b="1" dirty="0" smtClean="0">
              <a:solidFill>
                <a:srgbClr val="FF0000"/>
              </a:solidFill>
            </a:endParaRPr>
          </a:p>
          <a:p>
            <a:pPr marL="342900" indent="-342900">
              <a:lnSpc>
                <a:spcPct val="150000"/>
              </a:lnSpc>
              <a:spcAft>
                <a:spcPts val="1200"/>
              </a:spcAft>
              <a:buClr>
                <a:srgbClr val="E03837"/>
              </a:buClr>
              <a:buFont typeface="Wingdings" panose="05000000000000000000" pitchFamily="2" charset="2"/>
              <a:buChar char="Ø"/>
            </a:pPr>
            <a:r>
              <a:rPr lang="zh-CN" altLang="zh-CN" b="1" dirty="0"/>
              <a:t>第七十条  有本条例</a:t>
            </a:r>
            <a:r>
              <a:rPr lang="zh-CN" altLang="zh-CN" b="1" dirty="0">
                <a:solidFill>
                  <a:srgbClr val="FF0000"/>
                </a:solidFill>
              </a:rPr>
              <a:t>第六十五条</a:t>
            </a:r>
            <a:r>
              <a:rPr lang="zh-CN" altLang="zh-CN" b="1" dirty="0"/>
              <a:t>所列情形的，公安机关应当依法处罚；构成犯罪的，依法追究刑事责任；造成损失的，依法承担赔偿责任</a:t>
            </a:r>
            <a:r>
              <a:rPr lang="zh-CN" altLang="zh-CN" b="1" dirty="0" smtClean="0"/>
              <a:t>。</a:t>
            </a:r>
            <a:endParaRPr lang="zh-CN" altLang="zh-CN" b="1" dirty="0"/>
          </a:p>
        </p:txBody>
      </p:sp>
      <p:sp>
        <p:nvSpPr>
          <p:cNvPr id="14" name="矩形 13"/>
          <p:cNvSpPr/>
          <p:nvPr/>
        </p:nvSpPr>
        <p:spPr>
          <a:xfrm rot="16200000">
            <a:off x="8076736" y="2753166"/>
            <a:ext cx="276407" cy="7461725"/>
          </a:xfrm>
          <a:custGeom>
            <a:avLst/>
            <a:gdLst>
              <a:gd name="connsiteX0" fmla="*/ 0 w 12192000"/>
              <a:gd name="connsiteY0" fmla="*/ 0 h 3619481"/>
              <a:gd name="connsiteX1" fmla="*/ 12192000 w 12192000"/>
              <a:gd name="connsiteY1" fmla="*/ 0 h 3619481"/>
              <a:gd name="connsiteX2" fmla="*/ 12192000 w 12192000"/>
              <a:gd name="connsiteY2" fmla="*/ 3619481 h 3619481"/>
              <a:gd name="connsiteX3" fmla="*/ 0 w 12192000"/>
              <a:gd name="connsiteY3" fmla="*/ 3619481 h 3619481"/>
              <a:gd name="connsiteX4" fmla="*/ 0 w 12192000"/>
              <a:gd name="connsiteY4" fmla="*/ 0 h 3619481"/>
              <a:gd name="connsiteX0-1" fmla="*/ 0 w 12192000"/>
              <a:gd name="connsiteY0-2" fmla="*/ 0 h 3619481"/>
              <a:gd name="connsiteX1-3" fmla="*/ 12192000 w 12192000"/>
              <a:gd name="connsiteY1-4" fmla="*/ 0 h 3619481"/>
              <a:gd name="connsiteX2-5" fmla="*/ 12192000 w 12192000"/>
              <a:gd name="connsiteY2-6" fmla="*/ 3619481 h 3619481"/>
              <a:gd name="connsiteX3-7" fmla="*/ 0 w 12192000"/>
              <a:gd name="connsiteY3-8" fmla="*/ 3619481 h 3619481"/>
              <a:gd name="connsiteX4-9" fmla="*/ 0 w 12192000"/>
              <a:gd name="connsiteY4-10" fmla="*/ 0 h 3619481"/>
              <a:gd name="connsiteX0-11" fmla="*/ 0 w 12192000"/>
              <a:gd name="connsiteY0-12" fmla="*/ 0 h 3619481"/>
              <a:gd name="connsiteX1-13" fmla="*/ 12192000 w 12192000"/>
              <a:gd name="connsiteY1-14" fmla="*/ 0 h 3619481"/>
              <a:gd name="connsiteX2-15" fmla="*/ 12192000 w 12192000"/>
              <a:gd name="connsiteY2-16" fmla="*/ 3619481 h 3619481"/>
              <a:gd name="connsiteX3-17" fmla="*/ 0 w 12192000"/>
              <a:gd name="connsiteY3-18" fmla="*/ 3619481 h 3619481"/>
              <a:gd name="connsiteX4-19" fmla="*/ 0 w 12192000"/>
              <a:gd name="connsiteY4-20" fmla="*/ 0 h 3619481"/>
              <a:gd name="connsiteX0-21" fmla="*/ 0 w 12192000"/>
              <a:gd name="connsiteY0-22" fmla="*/ 0 h 3619481"/>
              <a:gd name="connsiteX1-23" fmla="*/ 12192000 w 12192000"/>
              <a:gd name="connsiteY1-24" fmla="*/ 0 h 3619481"/>
              <a:gd name="connsiteX2-25" fmla="*/ 12192000 w 12192000"/>
              <a:gd name="connsiteY2-26" fmla="*/ 3619481 h 3619481"/>
              <a:gd name="connsiteX3-27" fmla="*/ 0 w 12192000"/>
              <a:gd name="connsiteY3-28" fmla="*/ 3619481 h 3619481"/>
              <a:gd name="connsiteX4-29" fmla="*/ 0 w 12192000"/>
              <a:gd name="connsiteY4-30" fmla="*/ 0 h 3619481"/>
              <a:gd name="connsiteX0-31" fmla="*/ 0 w 12192000"/>
              <a:gd name="connsiteY0-32" fmla="*/ 0 h 3619481"/>
              <a:gd name="connsiteX1-33" fmla="*/ 12192000 w 12192000"/>
              <a:gd name="connsiteY1-34" fmla="*/ 0 h 3619481"/>
              <a:gd name="connsiteX2-35" fmla="*/ 12192000 w 12192000"/>
              <a:gd name="connsiteY2-36" fmla="*/ 3619481 h 3619481"/>
              <a:gd name="connsiteX3-37" fmla="*/ 0 w 12192000"/>
              <a:gd name="connsiteY3-38" fmla="*/ 3619481 h 3619481"/>
              <a:gd name="connsiteX4-39" fmla="*/ 0 w 12192000"/>
              <a:gd name="connsiteY4-40" fmla="*/ 0 h 36194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3619481">
                <a:moveTo>
                  <a:pt x="0" y="0"/>
                </a:moveTo>
                <a:cubicBezTo>
                  <a:pt x="3959225" y="1285875"/>
                  <a:pt x="8499475" y="1685925"/>
                  <a:pt x="12192000" y="0"/>
                </a:cubicBezTo>
                <a:lnTo>
                  <a:pt x="12192000" y="3619481"/>
                </a:lnTo>
                <a:lnTo>
                  <a:pt x="0" y="3619481"/>
                </a:lnTo>
                <a:lnTo>
                  <a:pt x="0" y="0"/>
                </a:lnTo>
                <a:close/>
              </a:path>
            </a:pathLst>
          </a:cu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线形标注 2 16"/>
          <p:cNvSpPr/>
          <p:nvPr/>
        </p:nvSpPr>
        <p:spPr>
          <a:xfrm>
            <a:off x="8626309" y="1594357"/>
            <a:ext cx="1203110" cy="466853"/>
          </a:xfrm>
          <a:prstGeom prst="borderCallout2">
            <a:avLst>
              <a:gd name="adj1" fmla="val 18750"/>
              <a:gd name="adj2" fmla="val -8333"/>
              <a:gd name="adj3" fmla="val 18750"/>
              <a:gd name="adj4" fmla="val -16667"/>
              <a:gd name="adj5" fmla="val 20244"/>
              <a:gd name="adj6" fmla="val -82243"/>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b="1" dirty="0" smtClean="0">
                <a:solidFill>
                  <a:schemeClr val="tx1"/>
                </a:solidFill>
              </a:rPr>
              <a:t>学校层面</a:t>
            </a:r>
            <a:endParaRPr lang="zh-CN" altLang="en-US" b="1" dirty="0">
              <a:solidFill>
                <a:schemeClr val="tx1"/>
              </a:solidFill>
            </a:endParaRPr>
          </a:p>
        </p:txBody>
      </p:sp>
      <p:sp>
        <p:nvSpPr>
          <p:cNvPr id="18" name="线形标注 2 17"/>
          <p:cNvSpPr/>
          <p:nvPr/>
        </p:nvSpPr>
        <p:spPr>
          <a:xfrm>
            <a:off x="8642780" y="3620133"/>
            <a:ext cx="1507910" cy="562103"/>
          </a:xfrm>
          <a:prstGeom prst="borderCallout2">
            <a:avLst>
              <a:gd name="adj1" fmla="val 18750"/>
              <a:gd name="adj2" fmla="val -8333"/>
              <a:gd name="adj3" fmla="val 18750"/>
              <a:gd name="adj4" fmla="val -16667"/>
              <a:gd name="adj5" fmla="val 20244"/>
              <a:gd name="adj6" fmla="val -65522"/>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b="1" dirty="0" smtClean="0">
                <a:solidFill>
                  <a:schemeClr val="tx1"/>
                </a:solidFill>
              </a:rPr>
              <a:t>教职工层面</a:t>
            </a:r>
            <a:endParaRPr lang="zh-CN" altLang="en-US"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C:\Users\hp-np\Pictures\562.jpg562"/>
          <p:cNvPicPr>
            <a:picLocks noChangeAspect="1"/>
          </p:cNvPicPr>
          <p:nvPr/>
        </p:nvPicPr>
        <p:blipFill rotWithShape="1">
          <a:blip r:embed="rId2"/>
          <a:srcRect/>
          <a:stretch>
            <a:fillRect/>
          </a:stretch>
        </p:blipFill>
        <p:spPr>
          <a:xfrm>
            <a:off x="-635" y="0"/>
            <a:ext cx="12207875" cy="6858000"/>
          </a:xfrm>
          <a:prstGeom prst="rect">
            <a:avLst/>
          </a:prstGeom>
        </p:spPr>
      </p:pic>
      <p:sp>
        <p:nvSpPr>
          <p:cNvPr id="2" name="矩形 1"/>
          <p:cNvSpPr/>
          <p:nvPr/>
        </p:nvSpPr>
        <p:spPr>
          <a:xfrm>
            <a:off x="15240" y="0"/>
            <a:ext cx="12192000" cy="6992620"/>
          </a:xfrm>
          <a:prstGeom prst="rect">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5588000" y="1727200"/>
            <a:ext cx="1030605" cy="1030605"/>
          </a:xfrm>
          <a:prstGeom prst="ellipse">
            <a:avLst/>
          </a:prstGeom>
          <a:solidFill>
            <a:srgbClr val="E0383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1903095" y="2757805"/>
            <a:ext cx="8416290" cy="2031325"/>
          </a:xfrm>
          <a:prstGeom prst="rect">
            <a:avLst/>
          </a:prstGeom>
          <a:noFill/>
        </p:spPr>
        <p:txBody>
          <a:bodyPr wrap="square" rtlCol="0">
            <a:spAutoFit/>
          </a:bodyPr>
          <a:lstStyle/>
          <a:p>
            <a:pPr algn="ctr">
              <a:lnSpc>
                <a:spcPct val="150000"/>
              </a:lnSpc>
            </a:pPr>
            <a:r>
              <a:rPr lang="zh-CN" altLang="en-US" sz="3600" b="1" dirty="0" smtClean="0">
                <a:solidFill>
                  <a:srgbClr val="E03837"/>
                </a:solidFill>
                <a:latin typeface="思源黑体 CN Regular" panose="020B0500000000000000" pitchFamily="34" charset="-122"/>
                <a:ea typeface="思源黑体 CN Regular" panose="020B0500000000000000" pitchFamily="34" charset="-122"/>
              </a:rPr>
              <a:t>第九章</a:t>
            </a:r>
            <a:endParaRPr lang="en-US" altLang="zh-CN" sz="3600" b="1" dirty="0" smtClean="0">
              <a:solidFill>
                <a:srgbClr val="E03837"/>
              </a:solidFill>
              <a:latin typeface="思源黑体 CN Regular" panose="020B0500000000000000" pitchFamily="34" charset="-122"/>
              <a:ea typeface="思源黑体 CN Regular" panose="020B0500000000000000" pitchFamily="34" charset="-122"/>
            </a:endParaRPr>
          </a:p>
          <a:p>
            <a:pPr algn="ctr">
              <a:lnSpc>
                <a:spcPct val="150000"/>
              </a:lnSpc>
            </a:pPr>
            <a:r>
              <a:rPr lang="zh-CN" altLang="en-US" sz="4800" b="1" dirty="0" smtClean="0">
                <a:solidFill>
                  <a:schemeClr val="tx1">
                    <a:lumMod val="75000"/>
                    <a:lumOff val="25000"/>
                  </a:schemeClr>
                </a:solidFill>
                <a:latin typeface="思源黑体 CN Regular" panose="020B0500000000000000" pitchFamily="34" charset="-122"/>
                <a:ea typeface="思源黑体 CN Regular" panose="020B0500000000000000" pitchFamily="34" charset="-122"/>
              </a:rPr>
              <a:t>附 则</a:t>
            </a:r>
            <a:endParaRPr lang="zh-CN" altLang="en-US" sz="4800" b="1"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p:txBody>
      </p:sp>
      <p:sp>
        <p:nvSpPr>
          <p:cNvPr id="40" name="矩形 39"/>
          <p:cNvSpPr/>
          <p:nvPr/>
        </p:nvSpPr>
        <p:spPr>
          <a:xfrm>
            <a:off x="0" y="291465"/>
            <a:ext cx="12206605" cy="445135"/>
          </a:xfrm>
          <a:prstGeom prst="rect">
            <a:avLst/>
          </a:prstGeom>
          <a:solidFill>
            <a:srgbClr val="E0383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99"/>
          <p:cNvSpPr>
            <a:spLocks noEditPoints="1"/>
          </p:cNvSpPr>
          <p:nvPr/>
        </p:nvSpPr>
        <p:spPr bwMode="auto">
          <a:xfrm>
            <a:off x="5823942" y="2052184"/>
            <a:ext cx="558625" cy="379458"/>
          </a:xfrm>
          <a:custGeom>
            <a:avLst/>
            <a:gdLst>
              <a:gd name="T0" fmla="*/ 225 w 302"/>
              <a:gd name="T1" fmla="*/ 0 h 205"/>
              <a:gd name="T2" fmla="*/ 81 w 302"/>
              <a:gd name="T3" fmla="*/ 0 h 205"/>
              <a:gd name="T4" fmla="*/ 0 w 302"/>
              <a:gd name="T5" fmla="*/ 25 h 205"/>
              <a:gd name="T6" fmla="*/ 12 w 302"/>
              <a:gd name="T7" fmla="*/ 205 h 205"/>
              <a:gd name="T8" fmla="*/ 291 w 302"/>
              <a:gd name="T9" fmla="*/ 205 h 205"/>
              <a:gd name="T10" fmla="*/ 302 w 302"/>
              <a:gd name="T11" fmla="*/ 25 h 205"/>
              <a:gd name="T12" fmla="*/ 146 w 302"/>
              <a:gd name="T13" fmla="*/ 188 h 205"/>
              <a:gd name="T14" fmla="*/ 20 w 302"/>
              <a:gd name="T15" fmla="*/ 182 h 205"/>
              <a:gd name="T16" fmla="*/ 81 w 302"/>
              <a:gd name="T17" fmla="*/ 10 h 205"/>
              <a:gd name="T18" fmla="*/ 146 w 302"/>
              <a:gd name="T19" fmla="*/ 188 h 205"/>
              <a:gd name="T20" fmla="*/ 221 w 302"/>
              <a:gd name="T21" fmla="*/ 171 h 205"/>
              <a:gd name="T22" fmla="*/ 155 w 302"/>
              <a:gd name="T23" fmla="*/ 29 h 205"/>
              <a:gd name="T24" fmla="*/ 282 w 302"/>
              <a:gd name="T25" fmla="*/ 22 h 205"/>
              <a:gd name="T26" fmla="*/ 39 w 302"/>
              <a:gd name="T27" fmla="*/ 41 h 205"/>
              <a:gd name="T28" fmla="*/ 128 w 302"/>
              <a:gd name="T29" fmla="*/ 43 h 205"/>
              <a:gd name="T30" fmla="*/ 127 w 302"/>
              <a:gd name="T31" fmla="*/ 49 h 205"/>
              <a:gd name="T32" fmla="*/ 44 w 302"/>
              <a:gd name="T33" fmla="*/ 43 h 205"/>
              <a:gd name="T34" fmla="*/ 39 w 302"/>
              <a:gd name="T35" fmla="*/ 67 h 205"/>
              <a:gd name="T36" fmla="*/ 128 w 302"/>
              <a:gd name="T37" fmla="*/ 68 h 205"/>
              <a:gd name="T38" fmla="*/ 127 w 302"/>
              <a:gd name="T39" fmla="*/ 74 h 205"/>
              <a:gd name="T40" fmla="*/ 43 w 302"/>
              <a:gd name="T41" fmla="*/ 69 h 205"/>
              <a:gd name="T42" fmla="*/ 39 w 302"/>
              <a:gd name="T43" fmla="*/ 93 h 205"/>
              <a:gd name="T44" fmla="*/ 129 w 302"/>
              <a:gd name="T45" fmla="*/ 94 h 205"/>
              <a:gd name="T46" fmla="*/ 127 w 302"/>
              <a:gd name="T47" fmla="*/ 100 h 205"/>
              <a:gd name="T48" fmla="*/ 43 w 302"/>
              <a:gd name="T49" fmla="*/ 95 h 205"/>
              <a:gd name="T50" fmla="*/ 130 w 302"/>
              <a:gd name="T51" fmla="*/ 125 h 205"/>
              <a:gd name="T52" fmla="*/ 126 w 302"/>
              <a:gd name="T53" fmla="*/ 126 h 205"/>
              <a:gd name="T54" fmla="*/ 39 w 302"/>
              <a:gd name="T55" fmla="*/ 119 h 205"/>
              <a:gd name="T56" fmla="*/ 129 w 302"/>
              <a:gd name="T57" fmla="*/ 120 h 205"/>
              <a:gd name="T58" fmla="*/ 130 w 302"/>
              <a:gd name="T59" fmla="*/ 151 h 205"/>
              <a:gd name="T60" fmla="*/ 126 w 302"/>
              <a:gd name="T61" fmla="*/ 152 h 205"/>
              <a:gd name="T62" fmla="*/ 39 w 302"/>
              <a:gd name="T63" fmla="*/ 146 h 205"/>
              <a:gd name="T64" fmla="*/ 129 w 302"/>
              <a:gd name="T65" fmla="*/ 146 h 205"/>
              <a:gd name="T66" fmla="*/ 260 w 302"/>
              <a:gd name="T67" fmla="*/ 37 h 205"/>
              <a:gd name="T68" fmla="*/ 259 w 302"/>
              <a:gd name="T69" fmla="*/ 43 h 205"/>
              <a:gd name="T70" fmla="*/ 174 w 302"/>
              <a:gd name="T71" fmla="*/ 49 h 205"/>
              <a:gd name="T72" fmla="*/ 173 w 302"/>
              <a:gd name="T73" fmla="*/ 43 h 205"/>
              <a:gd name="T74" fmla="*/ 263 w 302"/>
              <a:gd name="T75" fmla="*/ 67 h 205"/>
              <a:gd name="T76" fmla="*/ 176 w 302"/>
              <a:gd name="T77" fmla="*/ 74 h 205"/>
              <a:gd name="T78" fmla="*/ 172 w 302"/>
              <a:gd name="T79" fmla="*/ 73 h 205"/>
              <a:gd name="T80" fmla="*/ 261 w 302"/>
              <a:gd name="T81" fmla="*/ 63 h 205"/>
              <a:gd name="T82" fmla="*/ 263 w 302"/>
              <a:gd name="T83" fmla="*/ 93 h 205"/>
              <a:gd name="T84" fmla="*/ 176 w 302"/>
              <a:gd name="T85" fmla="*/ 100 h 205"/>
              <a:gd name="T86" fmla="*/ 172 w 302"/>
              <a:gd name="T87" fmla="*/ 99 h 205"/>
              <a:gd name="T88" fmla="*/ 261 w 302"/>
              <a:gd name="T89" fmla="*/ 89 h 205"/>
              <a:gd name="T90" fmla="*/ 263 w 302"/>
              <a:gd name="T91" fmla="*/ 118 h 205"/>
              <a:gd name="T92" fmla="*/ 176 w 302"/>
              <a:gd name="T93" fmla="*/ 126 h 205"/>
              <a:gd name="T94" fmla="*/ 172 w 302"/>
              <a:gd name="T95" fmla="*/ 125 h 205"/>
              <a:gd name="T96" fmla="*/ 261 w 302"/>
              <a:gd name="T97" fmla="*/ 114 h 205"/>
              <a:gd name="T98" fmla="*/ 263 w 302"/>
              <a:gd name="T99" fmla="*/ 145 h 205"/>
              <a:gd name="T100" fmla="*/ 176 w 302"/>
              <a:gd name="T101" fmla="*/ 152 h 205"/>
              <a:gd name="T102" fmla="*/ 172 w 302"/>
              <a:gd name="T103" fmla="*/ 151 h 205"/>
              <a:gd name="T104" fmla="*/ 261 w 302"/>
              <a:gd name="T105" fmla="*/ 14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2" h="205">
                <a:moveTo>
                  <a:pt x="300" y="21"/>
                </a:moveTo>
                <a:cubicBezTo>
                  <a:pt x="284" y="8"/>
                  <a:pt x="256" y="0"/>
                  <a:pt x="225" y="0"/>
                </a:cubicBezTo>
                <a:cubicBezTo>
                  <a:pt x="195" y="0"/>
                  <a:pt x="168" y="7"/>
                  <a:pt x="151" y="19"/>
                </a:cubicBezTo>
                <a:cubicBezTo>
                  <a:pt x="138" y="7"/>
                  <a:pt x="112" y="0"/>
                  <a:pt x="81" y="0"/>
                </a:cubicBezTo>
                <a:cubicBezTo>
                  <a:pt x="48" y="0"/>
                  <a:pt x="18" y="8"/>
                  <a:pt x="2" y="21"/>
                </a:cubicBezTo>
                <a:cubicBezTo>
                  <a:pt x="1" y="22"/>
                  <a:pt x="0" y="23"/>
                  <a:pt x="0" y="25"/>
                </a:cubicBezTo>
                <a:cubicBezTo>
                  <a:pt x="0" y="197"/>
                  <a:pt x="0" y="197"/>
                  <a:pt x="0" y="197"/>
                </a:cubicBezTo>
                <a:cubicBezTo>
                  <a:pt x="0" y="200"/>
                  <a:pt x="5" y="205"/>
                  <a:pt x="12" y="205"/>
                </a:cubicBezTo>
                <a:cubicBezTo>
                  <a:pt x="150" y="205"/>
                  <a:pt x="150" y="205"/>
                  <a:pt x="150" y="205"/>
                </a:cubicBezTo>
                <a:cubicBezTo>
                  <a:pt x="151" y="205"/>
                  <a:pt x="291" y="205"/>
                  <a:pt x="291" y="205"/>
                </a:cubicBezTo>
                <a:cubicBezTo>
                  <a:pt x="295" y="205"/>
                  <a:pt x="302" y="202"/>
                  <a:pt x="302" y="197"/>
                </a:cubicBezTo>
                <a:cubicBezTo>
                  <a:pt x="302" y="25"/>
                  <a:pt x="302" y="25"/>
                  <a:pt x="302" y="25"/>
                </a:cubicBezTo>
                <a:cubicBezTo>
                  <a:pt x="302" y="23"/>
                  <a:pt x="301" y="22"/>
                  <a:pt x="300" y="21"/>
                </a:cubicBezTo>
                <a:close/>
                <a:moveTo>
                  <a:pt x="146" y="188"/>
                </a:moveTo>
                <a:cubicBezTo>
                  <a:pt x="132" y="176"/>
                  <a:pt x="109" y="169"/>
                  <a:pt x="80" y="169"/>
                </a:cubicBezTo>
                <a:cubicBezTo>
                  <a:pt x="58" y="169"/>
                  <a:pt x="36" y="174"/>
                  <a:pt x="20" y="182"/>
                </a:cubicBezTo>
                <a:cubicBezTo>
                  <a:pt x="20" y="22"/>
                  <a:pt x="20" y="22"/>
                  <a:pt x="20" y="22"/>
                </a:cubicBezTo>
                <a:cubicBezTo>
                  <a:pt x="20" y="22"/>
                  <a:pt x="41" y="10"/>
                  <a:pt x="81" y="10"/>
                </a:cubicBezTo>
                <a:cubicBezTo>
                  <a:pt x="128" y="10"/>
                  <a:pt x="146" y="27"/>
                  <a:pt x="146" y="29"/>
                </a:cubicBezTo>
                <a:cubicBezTo>
                  <a:pt x="146" y="32"/>
                  <a:pt x="146" y="188"/>
                  <a:pt x="146" y="188"/>
                </a:cubicBezTo>
                <a:close/>
                <a:moveTo>
                  <a:pt x="282" y="182"/>
                </a:moveTo>
                <a:cubicBezTo>
                  <a:pt x="265" y="175"/>
                  <a:pt x="242" y="171"/>
                  <a:pt x="221" y="171"/>
                </a:cubicBezTo>
                <a:cubicBezTo>
                  <a:pt x="192" y="171"/>
                  <a:pt x="168" y="177"/>
                  <a:pt x="155" y="188"/>
                </a:cubicBezTo>
                <a:cubicBezTo>
                  <a:pt x="155" y="29"/>
                  <a:pt x="155" y="29"/>
                  <a:pt x="155" y="29"/>
                </a:cubicBezTo>
                <a:cubicBezTo>
                  <a:pt x="155" y="29"/>
                  <a:pt x="176" y="10"/>
                  <a:pt x="225" y="10"/>
                </a:cubicBezTo>
                <a:cubicBezTo>
                  <a:pt x="262" y="10"/>
                  <a:pt x="282" y="22"/>
                  <a:pt x="282" y="22"/>
                </a:cubicBezTo>
                <a:lnTo>
                  <a:pt x="282" y="182"/>
                </a:lnTo>
                <a:close/>
                <a:moveTo>
                  <a:pt x="39" y="41"/>
                </a:moveTo>
                <a:cubicBezTo>
                  <a:pt x="39" y="39"/>
                  <a:pt x="40" y="37"/>
                  <a:pt x="42" y="37"/>
                </a:cubicBezTo>
                <a:cubicBezTo>
                  <a:pt x="74" y="28"/>
                  <a:pt x="109" y="30"/>
                  <a:pt x="128" y="43"/>
                </a:cubicBezTo>
                <a:cubicBezTo>
                  <a:pt x="130" y="44"/>
                  <a:pt x="130" y="46"/>
                  <a:pt x="129" y="47"/>
                </a:cubicBezTo>
                <a:cubicBezTo>
                  <a:pt x="129" y="48"/>
                  <a:pt x="128" y="49"/>
                  <a:pt x="127" y="49"/>
                </a:cubicBezTo>
                <a:cubicBezTo>
                  <a:pt x="126" y="49"/>
                  <a:pt x="125" y="49"/>
                  <a:pt x="125" y="48"/>
                </a:cubicBezTo>
                <a:cubicBezTo>
                  <a:pt x="110" y="39"/>
                  <a:pt x="79" y="33"/>
                  <a:pt x="44" y="43"/>
                </a:cubicBezTo>
                <a:cubicBezTo>
                  <a:pt x="42" y="43"/>
                  <a:pt x="40" y="42"/>
                  <a:pt x="39" y="41"/>
                </a:cubicBezTo>
                <a:close/>
                <a:moveTo>
                  <a:pt x="39" y="67"/>
                </a:moveTo>
                <a:cubicBezTo>
                  <a:pt x="39" y="65"/>
                  <a:pt x="40" y="63"/>
                  <a:pt x="42" y="63"/>
                </a:cubicBezTo>
                <a:cubicBezTo>
                  <a:pt x="74" y="54"/>
                  <a:pt x="110" y="56"/>
                  <a:pt x="128" y="68"/>
                </a:cubicBezTo>
                <a:cubicBezTo>
                  <a:pt x="130" y="69"/>
                  <a:pt x="130" y="71"/>
                  <a:pt x="129" y="73"/>
                </a:cubicBezTo>
                <a:cubicBezTo>
                  <a:pt x="129" y="74"/>
                  <a:pt x="128" y="74"/>
                  <a:pt x="127" y="74"/>
                </a:cubicBezTo>
                <a:cubicBezTo>
                  <a:pt x="126" y="74"/>
                  <a:pt x="125" y="74"/>
                  <a:pt x="125" y="74"/>
                </a:cubicBezTo>
                <a:cubicBezTo>
                  <a:pt x="111" y="65"/>
                  <a:pt x="79" y="59"/>
                  <a:pt x="43" y="69"/>
                </a:cubicBezTo>
                <a:cubicBezTo>
                  <a:pt x="42" y="70"/>
                  <a:pt x="40" y="69"/>
                  <a:pt x="39" y="67"/>
                </a:cubicBezTo>
                <a:close/>
                <a:moveTo>
                  <a:pt x="39" y="93"/>
                </a:moveTo>
                <a:cubicBezTo>
                  <a:pt x="39" y="91"/>
                  <a:pt x="40" y="89"/>
                  <a:pt x="42" y="88"/>
                </a:cubicBezTo>
                <a:cubicBezTo>
                  <a:pt x="74" y="79"/>
                  <a:pt x="110" y="82"/>
                  <a:pt x="129" y="94"/>
                </a:cubicBezTo>
                <a:cubicBezTo>
                  <a:pt x="130" y="95"/>
                  <a:pt x="131" y="97"/>
                  <a:pt x="130" y="99"/>
                </a:cubicBezTo>
                <a:cubicBezTo>
                  <a:pt x="129" y="100"/>
                  <a:pt x="128" y="100"/>
                  <a:pt x="127" y="100"/>
                </a:cubicBezTo>
                <a:cubicBezTo>
                  <a:pt x="126" y="100"/>
                  <a:pt x="126" y="100"/>
                  <a:pt x="125" y="100"/>
                </a:cubicBezTo>
                <a:cubicBezTo>
                  <a:pt x="111" y="90"/>
                  <a:pt x="79" y="85"/>
                  <a:pt x="43" y="95"/>
                </a:cubicBezTo>
                <a:cubicBezTo>
                  <a:pt x="42" y="95"/>
                  <a:pt x="40" y="94"/>
                  <a:pt x="39" y="93"/>
                </a:cubicBezTo>
                <a:close/>
                <a:moveTo>
                  <a:pt x="130" y="125"/>
                </a:moveTo>
                <a:cubicBezTo>
                  <a:pt x="130" y="126"/>
                  <a:pt x="129" y="126"/>
                  <a:pt x="128" y="126"/>
                </a:cubicBezTo>
                <a:cubicBezTo>
                  <a:pt x="127" y="126"/>
                  <a:pt x="126" y="126"/>
                  <a:pt x="126" y="126"/>
                </a:cubicBezTo>
                <a:cubicBezTo>
                  <a:pt x="108" y="114"/>
                  <a:pt x="76" y="112"/>
                  <a:pt x="43" y="121"/>
                </a:cubicBezTo>
                <a:cubicBezTo>
                  <a:pt x="42" y="122"/>
                  <a:pt x="40" y="121"/>
                  <a:pt x="39" y="119"/>
                </a:cubicBezTo>
                <a:cubicBezTo>
                  <a:pt x="39" y="117"/>
                  <a:pt x="40" y="115"/>
                  <a:pt x="42" y="115"/>
                </a:cubicBezTo>
                <a:cubicBezTo>
                  <a:pt x="77" y="105"/>
                  <a:pt x="109" y="107"/>
                  <a:pt x="129" y="120"/>
                </a:cubicBezTo>
                <a:cubicBezTo>
                  <a:pt x="131" y="121"/>
                  <a:pt x="131" y="123"/>
                  <a:pt x="130" y="125"/>
                </a:cubicBezTo>
                <a:close/>
                <a:moveTo>
                  <a:pt x="130" y="151"/>
                </a:moveTo>
                <a:cubicBezTo>
                  <a:pt x="130" y="152"/>
                  <a:pt x="129" y="152"/>
                  <a:pt x="128" y="152"/>
                </a:cubicBezTo>
                <a:cubicBezTo>
                  <a:pt x="127" y="152"/>
                  <a:pt x="126" y="152"/>
                  <a:pt x="126" y="152"/>
                </a:cubicBezTo>
                <a:cubicBezTo>
                  <a:pt x="109" y="141"/>
                  <a:pt x="71" y="137"/>
                  <a:pt x="44" y="148"/>
                </a:cubicBezTo>
                <a:cubicBezTo>
                  <a:pt x="42" y="148"/>
                  <a:pt x="40" y="148"/>
                  <a:pt x="39" y="146"/>
                </a:cubicBezTo>
                <a:cubicBezTo>
                  <a:pt x="39" y="144"/>
                  <a:pt x="40" y="142"/>
                  <a:pt x="41" y="142"/>
                </a:cubicBezTo>
                <a:cubicBezTo>
                  <a:pt x="71" y="130"/>
                  <a:pt x="111" y="134"/>
                  <a:pt x="129" y="146"/>
                </a:cubicBezTo>
                <a:cubicBezTo>
                  <a:pt x="131" y="147"/>
                  <a:pt x="131" y="149"/>
                  <a:pt x="130" y="151"/>
                </a:cubicBezTo>
                <a:close/>
                <a:moveTo>
                  <a:pt x="260" y="37"/>
                </a:moveTo>
                <a:cubicBezTo>
                  <a:pt x="262" y="37"/>
                  <a:pt x="263" y="39"/>
                  <a:pt x="263" y="41"/>
                </a:cubicBezTo>
                <a:cubicBezTo>
                  <a:pt x="262" y="42"/>
                  <a:pt x="260" y="43"/>
                  <a:pt x="259" y="43"/>
                </a:cubicBezTo>
                <a:cubicBezTo>
                  <a:pt x="225" y="33"/>
                  <a:pt x="191" y="38"/>
                  <a:pt x="176" y="48"/>
                </a:cubicBezTo>
                <a:cubicBezTo>
                  <a:pt x="176" y="49"/>
                  <a:pt x="175" y="49"/>
                  <a:pt x="174" y="49"/>
                </a:cubicBezTo>
                <a:cubicBezTo>
                  <a:pt x="173" y="49"/>
                  <a:pt x="172" y="48"/>
                  <a:pt x="172" y="47"/>
                </a:cubicBezTo>
                <a:cubicBezTo>
                  <a:pt x="171" y="46"/>
                  <a:pt x="171" y="44"/>
                  <a:pt x="173" y="43"/>
                </a:cubicBezTo>
                <a:cubicBezTo>
                  <a:pt x="192" y="30"/>
                  <a:pt x="228" y="27"/>
                  <a:pt x="260" y="37"/>
                </a:cubicBezTo>
                <a:close/>
                <a:moveTo>
                  <a:pt x="263" y="67"/>
                </a:moveTo>
                <a:cubicBezTo>
                  <a:pt x="262" y="69"/>
                  <a:pt x="261" y="70"/>
                  <a:pt x="259" y="69"/>
                </a:cubicBezTo>
                <a:cubicBezTo>
                  <a:pt x="225" y="60"/>
                  <a:pt x="191" y="64"/>
                  <a:pt x="176" y="74"/>
                </a:cubicBezTo>
                <a:cubicBezTo>
                  <a:pt x="176" y="75"/>
                  <a:pt x="175" y="75"/>
                  <a:pt x="175" y="75"/>
                </a:cubicBezTo>
                <a:cubicBezTo>
                  <a:pt x="173" y="75"/>
                  <a:pt x="172" y="74"/>
                  <a:pt x="172" y="73"/>
                </a:cubicBezTo>
                <a:cubicBezTo>
                  <a:pt x="171" y="72"/>
                  <a:pt x="171" y="70"/>
                  <a:pt x="173" y="69"/>
                </a:cubicBezTo>
                <a:cubicBezTo>
                  <a:pt x="192" y="56"/>
                  <a:pt x="228" y="54"/>
                  <a:pt x="261" y="63"/>
                </a:cubicBezTo>
                <a:cubicBezTo>
                  <a:pt x="262" y="63"/>
                  <a:pt x="263" y="65"/>
                  <a:pt x="263" y="67"/>
                </a:cubicBezTo>
                <a:close/>
                <a:moveTo>
                  <a:pt x="263" y="93"/>
                </a:moveTo>
                <a:cubicBezTo>
                  <a:pt x="262" y="95"/>
                  <a:pt x="261" y="96"/>
                  <a:pt x="259" y="95"/>
                </a:cubicBezTo>
                <a:cubicBezTo>
                  <a:pt x="225" y="86"/>
                  <a:pt x="192" y="91"/>
                  <a:pt x="176" y="100"/>
                </a:cubicBezTo>
                <a:cubicBezTo>
                  <a:pt x="176" y="101"/>
                  <a:pt x="175" y="101"/>
                  <a:pt x="175" y="101"/>
                </a:cubicBezTo>
                <a:cubicBezTo>
                  <a:pt x="173" y="101"/>
                  <a:pt x="172" y="100"/>
                  <a:pt x="172" y="99"/>
                </a:cubicBezTo>
                <a:cubicBezTo>
                  <a:pt x="171" y="98"/>
                  <a:pt x="171" y="96"/>
                  <a:pt x="173" y="95"/>
                </a:cubicBezTo>
                <a:cubicBezTo>
                  <a:pt x="192" y="82"/>
                  <a:pt x="228" y="80"/>
                  <a:pt x="261" y="89"/>
                </a:cubicBezTo>
                <a:cubicBezTo>
                  <a:pt x="262" y="89"/>
                  <a:pt x="263" y="91"/>
                  <a:pt x="263" y="93"/>
                </a:cubicBezTo>
                <a:close/>
                <a:moveTo>
                  <a:pt x="263" y="118"/>
                </a:moveTo>
                <a:cubicBezTo>
                  <a:pt x="262" y="120"/>
                  <a:pt x="261" y="121"/>
                  <a:pt x="259" y="121"/>
                </a:cubicBezTo>
                <a:cubicBezTo>
                  <a:pt x="228" y="112"/>
                  <a:pt x="191" y="116"/>
                  <a:pt x="176" y="126"/>
                </a:cubicBezTo>
                <a:cubicBezTo>
                  <a:pt x="176" y="126"/>
                  <a:pt x="175" y="127"/>
                  <a:pt x="175" y="127"/>
                </a:cubicBezTo>
                <a:cubicBezTo>
                  <a:pt x="173" y="127"/>
                  <a:pt x="172" y="126"/>
                  <a:pt x="172" y="125"/>
                </a:cubicBezTo>
                <a:cubicBezTo>
                  <a:pt x="171" y="123"/>
                  <a:pt x="171" y="121"/>
                  <a:pt x="173" y="120"/>
                </a:cubicBezTo>
                <a:cubicBezTo>
                  <a:pt x="189" y="110"/>
                  <a:pt x="227" y="105"/>
                  <a:pt x="261" y="114"/>
                </a:cubicBezTo>
                <a:cubicBezTo>
                  <a:pt x="262" y="115"/>
                  <a:pt x="263" y="117"/>
                  <a:pt x="263" y="118"/>
                </a:cubicBezTo>
                <a:close/>
                <a:moveTo>
                  <a:pt x="263" y="145"/>
                </a:moveTo>
                <a:cubicBezTo>
                  <a:pt x="262" y="146"/>
                  <a:pt x="261" y="147"/>
                  <a:pt x="259" y="147"/>
                </a:cubicBezTo>
                <a:cubicBezTo>
                  <a:pt x="225" y="137"/>
                  <a:pt x="192" y="142"/>
                  <a:pt x="176" y="152"/>
                </a:cubicBezTo>
                <a:cubicBezTo>
                  <a:pt x="176" y="152"/>
                  <a:pt x="175" y="153"/>
                  <a:pt x="175" y="153"/>
                </a:cubicBezTo>
                <a:cubicBezTo>
                  <a:pt x="174" y="153"/>
                  <a:pt x="172" y="152"/>
                  <a:pt x="172" y="151"/>
                </a:cubicBezTo>
                <a:cubicBezTo>
                  <a:pt x="171" y="150"/>
                  <a:pt x="171" y="147"/>
                  <a:pt x="173" y="146"/>
                </a:cubicBezTo>
                <a:cubicBezTo>
                  <a:pt x="192" y="134"/>
                  <a:pt x="228" y="131"/>
                  <a:pt x="261" y="140"/>
                </a:cubicBezTo>
                <a:cubicBezTo>
                  <a:pt x="262" y="141"/>
                  <a:pt x="263" y="143"/>
                  <a:pt x="263" y="1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duotone>
              <a:prstClr val="black"/>
              <a:schemeClr val="accent2">
                <a:tint val="45000"/>
                <a:satMod val="400000"/>
              </a:schemeClr>
            </a:duotone>
          </a:blip>
          <a:srcRect l="1821" t="2336" r="1040" b="2792"/>
          <a:stretch>
            <a:fillRect/>
          </a:stretch>
        </p:blipFill>
        <p:spPr>
          <a:xfrm rot="5400000">
            <a:off x="2667002" y="-2667002"/>
            <a:ext cx="6857998" cy="12192002"/>
          </a:xfrm>
          <a:prstGeom prst="rect">
            <a:avLst/>
          </a:prstGeom>
        </p:spPr>
      </p:pic>
      <p:sp>
        <p:nvSpPr>
          <p:cNvPr id="7" name="矩形 6"/>
          <p:cNvSpPr/>
          <p:nvPr/>
        </p:nvSpPr>
        <p:spPr>
          <a:xfrm>
            <a:off x="247286" y="244739"/>
            <a:ext cx="11698514" cy="6386286"/>
          </a:xfrm>
          <a:prstGeom prst="rect">
            <a:avLst/>
          </a:prstGeom>
          <a:solidFill>
            <a:schemeClr val="bg1"/>
          </a:solidFill>
          <a:ln>
            <a:solidFill>
              <a:srgbClr val="E03837"/>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08000" y="467178"/>
            <a:ext cx="86364" cy="523220"/>
          </a:xfrm>
          <a:prstGeom prst="rect">
            <a:avLst/>
          </a:pr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986970" y="467360"/>
            <a:ext cx="3968488" cy="523220"/>
            <a:chOff x="986971" y="1464035"/>
            <a:chExt cx="3848798" cy="523220"/>
          </a:xfrm>
        </p:grpSpPr>
        <p:sp>
          <p:nvSpPr>
            <p:cNvPr id="13" name="矩形: 圆角 12"/>
            <p:cNvSpPr/>
            <p:nvPr/>
          </p:nvSpPr>
          <p:spPr>
            <a:xfrm>
              <a:off x="986971" y="1464035"/>
              <a:ext cx="3657600" cy="523220"/>
            </a:xfrm>
            <a:prstGeom prst="roundRect">
              <a:avLst/>
            </a:prstGeom>
            <a:solidFill>
              <a:srgbClr val="E03837"/>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1117599" y="1545742"/>
              <a:ext cx="3718170" cy="398780"/>
            </a:xfrm>
            <a:prstGeom prst="rect">
              <a:avLst/>
            </a:prstGeom>
            <a:noFill/>
          </p:spPr>
          <p:txBody>
            <a:bodyPr wrap="square" rtlCol="0">
              <a:spAutoFit/>
            </a:bodyPr>
            <a:lstStyle/>
            <a:p>
              <a:pPr marL="285750" indent="-285750">
                <a:buFont typeface="Wingdings" panose="05000000000000000000" pitchFamily="2" charset="2"/>
                <a:buChar char="u"/>
              </a:pPr>
              <a:r>
                <a:rPr lang="zh-CN" altLang="en-US" sz="2000" b="1" spc="600" dirty="0" smtClean="0">
                  <a:solidFill>
                    <a:schemeClr val="bg1"/>
                  </a:solidFill>
                  <a:latin typeface="思源黑体 CN Light" panose="020B0300000000000000" pitchFamily="34" charset="-122"/>
                  <a:ea typeface="思源黑体 CN Light" panose="020B0300000000000000" pitchFamily="34" charset="-122"/>
                </a:rPr>
                <a:t>第九章  附则</a:t>
              </a:r>
              <a:endParaRPr lang="en-US" altLang="zh-CN" sz="2000" b="1" spc="600" dirty="0" smtClean="0">
                <a:solidFill>
                  <a:schemeClr val="bg1"/>
                </a:solidFill>
                <a:latin typeface="思源黑体 CN Light" panose="020B0300000000000000" pitchFamily="34" charset="-122"/>
                <a:ea typeface="思源黑体 CN Light" panose="020B0300000000000000" pitchFamily="34" charset="-122"/>
              </a:endParaRPr>
            </a:p>
          </p:txBody>
        </p:sp>
      </p:grpSp>
      <p:sp>
        <p:nvSpPr>
          <p:cNvPr id="26" name="文本框 40"/>
          <p:cNvSpPr txBox="1"/>
          <p:nvPr/>
        </p:nvSpPr>
        <p:spPr>
          <a:xfrm>
            <a:off x="894714" y="1470988"/>
            <a:ext cx="9154541" cy="3046988"/>
          </a:xfrm>
          <a:prstGeom prst="rect">
            <a:avLst/>
          </a:prstGeom>
          <a:noFill/>
        </p:spPr>
        <p:txBody>
          <a:bodyPr wrap="square" rtlCol="0">
            <a:spAutoFit/>
          </a:bodyPr>
          <a:lstStyle/>
          <a:p>
            <a:pPr marL="342900" indent="-342900">
              <a:lnSpc>
                <a:spcPct val="150000"/>
              </a:lnSpc>
              <a:spcAft>
                <a:spcPts val="1200"/>
              </a:spcAft>
              <a:buClr>
                <a:srgbClr val="E03837"/>
              </a:buClr>
              <a:buFont typeface="Wingdings" panose="05000000000000000000" pitchFamily="2" charset="2"/>
              <a:buChar char="Ø"/>
            </a:pPr>
            <a:r>
              <a:rPr lang="zh-CN" altLang="en-US" b="1" dirty="0"/>
              <a:t>第七十二条  </a:t>
            </a:r>
            <a:r>
              <a:rPr lang="zh-CN" altLang="en-US" b="1" dirty="0">
                <a:solidFill>
                  <a:srgbClr val="FF0000"/>
                </a:solidFill>
              </a:rPr>
              <a:t>本条例所称学校</a:t>
            </a:r>
            <a:r>
              <a:rPr lang="zh-CN" altLang="en-US" b="1" dirty="0"/>
              <a:t>，是指公办和民办的幼儿园、中小学校（含特殊教育学校）、中等职业学校（含技工学校）、</a:t>
            </a:r>
            <a:r>
              <a:rPr lang="zh-CN" altLang="en-US" b="1" dirty="0">
                <a:solidFill>
                  <a:srgbClr val="FF0000"/>
                </a:solidFill>
              </a:rPr>
              <a:t>高等学校</a:t>
            </a:r>
            <a:r>
              <a:rPr lang="zh-CN" altLang="en-US" b="1" dirty="0"/>
              <a:t>等。</a:t>
            </a:r>
          </a:p>
          <a:p>
            <a:pPr>
              <a:lnSpc>
                <a:spcPct val="150000"/>
              </a:lnSpc>
              <a:spcAft>
                <a:spcPts val="1200"/>
              </a:spcAft>
              <a:buClr>
                <a:srgbClr val="E03837"/>
              </a:buClr>
            </a:pPr>
            <a:r>
              <a:rPr lang="zh-CN" altLang="en-US" b="1" dirty="0" smtClean="0">
                <a:solidFill>
                  <a:srgbClr val="FF0000"/>
                </a:solidFill>
              </a:rPr>
              <a:t>    学校</a:t>
            </a:r>
            <a:r>
              <a:rPr lang="zh-CN" altLang="en-US" b="1" dirty="0">
                <a:solidFill>
                  <a:srgbClr val="FF0000"/>
                </a:solidFill>
              </a:rPr>
              <a:t>区域是指学校建筑控制线内区域。	</a:t>
            </a:r>
          </a:p>
          <a:p>
            <a:pPr>
              <a:lnSpc>
                <a:spcPct val="150000"/>
              </a:lnSpc>
              <a:spcAft>
                <a:spcPts val="1200"/>
              </a:spcAft>
              <a:buClr>
                <a:srgbClr val="E03837"/>
              </a:buClr>
            </a:pPr>
            <a:r>
              <a:rPr lang="zh-CN" altLang="en-US" b="1" dirty="0" smtClean="0">
                <a:solidFill>
                  <a:srgbClr val="FF0000"/>
                </a:solidFill>
              </a:rPr>
              <a:t>    校园</a:t>
            </a:r>
            <a:r>
              <a:rPr lang="zh-CN" altLang="en-US" b="1" dirty="0">
                <a:solidFill>
                  <a:srgbClr val="FF0000"/>
                </a:solidFill>
              </a:rPr>
              <a:t>周边安全区域是指国家和地方规定应当保持的安全范围，一般是指距离学校建筑控制线以外两百米以内的公共区域。</a:t>
            </a:r>
          </a:p>
          <a:p>
            <a:pPr marL="342900" indent="-342900">
              <a:lnSpc>
                <a:spcPct val="150000"/>
              </a:lnSpc>
              <a:spcAft>
                <a:spcPts val="1200"/>
              </a:spcAft>
              <a:buClr>
                <a:srgbClr val="E03837"/>
              </a:buClr>
              <a:buFont typeface="Wingdings" panose="05000000000000000000" pitchFamily="2" charset="2"/>
              <a:buChar char="Ø"/>
            </a:pPr>
            <a:r>
              <a:rPr lang="zh-CN" altLang="en-US" b="1" dirty="0" smtClean="0"/>
              <a:t>第七十四</a:t>
            </a:r>
            <a:r>
              <a:rPr lang="zh-CN" altLang="en-US" b="1" dirty="0"/>
              <a:t>条  本条例自</a:t>
            </a:r>
            <a:r>
              <a:rPr lang="en-US" altLang="zh-CN" b="1" dirty="0"/>
              <a:t>2020</a:t>
            </a:r>
            <a:r>
              <a:rPr lang="zh-CN" altLang="en-US" b="1" dirty="0"/>
              <a:t>年</a:t>
            </a:r>
            <a:r>
              <a:rPr lang="en-US" altLang="zh-CN" b="1" dirty="0"/>
              <a:t>9</a:t>
            </a:r>
            <a:r>
              <a:rPr lang="zh-CN" altLang="en-US" b="1" dirty="0"/>
              <a:t>月</a:t>
            </a:r>
            <a:r>
              <a:rPr lang="en-US" altLang="zh-CN" b="1" dirty="0"/>
              <a:t>1</a:t>
            </a:r>
            <a:r>
              <a:rPr lang="zh-CN" altLang="en-US" b="1" dirty="0"/>
              <a:t>日起</a:t>
            </a:r>
            <a:r>
              <a:rPr lang="zh-CN" altLang="en-US" b="1" dirty="0" smtClean="0"/>
              <a:t>施行。</a:t>
            </a:r>
            <a:endParaRPr lang="zh-CN" altLang="en-US" b="1" dirty="0"/>
          </a:p>
        </p:txBody>
      </p:sp>
      <p:sp>
        <p:nvSpPr>
          <p:cNvPr id="14" name="矩形 13"/>
          <p:cNvSpPr/>
          <p:nvPr/>
        </p:nvSpPr>
        <p:spPr>
          <a:xfrm>
            <a:off x="275388" y="6036217"/>
            <a:ext cx="11670412" cy="575031"/>
          </a:xfrm>
          <a:custGeom>
            <a:avLst/>
            <a:gdLst>
              <a:gd name="connsiteX0" fmla="*/ 0 w 12192000"/>
              <a:gd name="connsiteY0" fmla="*/ 0 h 3619481"/>
              <a:gd name="connsiteX1" fmla="*/ 12192000 w 12192000"/>
              <a:gd name="connsiteY1" fmla="*/ 0 h 3619481"/>
              <a:gd name="connsiteX2" fmla="*/ 12192000 w 12192000"/>
              <a:gd name="connsiteY2" fmla="*/ 3619481 h 3619481"/>
              <a:gd name="connsiteX3" fmla="*/ 0 w 12192000"/>
              <a:gd name="connsiteY3" fmla="*/ 3619481 h 3619481"/>
              <a:gd name="connsiteX4" fmla="*/ 0 w 12192000"/>
              <a:gd name="connsiteY4" fmla="*/ 0 h 3619481"/>
              <a:gd name="connsiteX0-1" fmla="*/ 0 w 12192000"/>
              <a:gd name="connsiteY0-2" fmla="*/ 0 h 3619481"/>
              <a:gd name="connsiteX1-3" fmla="*/ 12192000 w 12192000"/>
              <a:gd name="connsiteY1-4" fmla="*/ 0 h 3619481"/>
              <a:gd name="connsiteX2-5" fmla="*/ 12192000 w 12192000"/>
              <a:gd name="connsiteY2-6" fmla="*/ 3619481 h 3619481"/>
              <a:gd name="connsiteX3-7" fmla="*/ 0 w 12192000"/>
              <a:gd name="connsiteY3-8" fmla="*/ 3619481 h 3619481"/>
              <a:gd name="connsiteX4-9" fmla="*/ 0 w 12192000"/>
              <a:gd name="connsiteY4-10" fmla="*/ 0 h 3619481"/>
              <a:gd name="connsiteX0-11" fmla="*/ 0 w 12192000"/>
              <a:gd name="connsiteY0-12" fmla="*/ 0 h 3619481"/>
              <a:gd name="connsiteX1-13" fmla="*/ 12192000 w 12192000"/>
              <a:gd name="connsiteY1-14" fmla="*/ 0 h 3619481"/>
              <a:gd name="connsiteX2-15" fmla="*/ 12192000 w 12192000"/>
              <a:gd name="connsiteY2-16" fmla="*/ 3619481 h 3619481"/>
              <a:gd name="connsiteX3-17" fmla="*/ 0 w 12192000"/>
              <a:gd name="connsiteY3-18" fmla="*/ 3619481 h 3619481"/>
              <a:gd name="connsiteX4-19" fmla="*/ 0 w 12192000"/>
              <a:gd name="connsiteY4-20" fmla="*/ 0 h 3619481"/>
              <a:gd name="connsiteX0-21" fmla="*/ 0 w 12192000"/>
              <a:gd name="connsiteY0-22" fmla="*/ 0 h 3619481"/>
              <a:gd name="connsiteX1-23" fmla="*/ 12192000 w 12192000"/>
              <a:gd name="connsiteY1-24" fmla="*/ 0 h 3619481"/>
              <a:gd name="connsiteX2-25" fmla="*/ 12192000 w 12192000"/>
              <a:gd name="connsiteY2-26" fmla="*/ 3619481 h 3619481"/>
              <a:gd name="connsiteX3-27" fmla="*/ 0 w 12192000"/>
              <a:gd name="connsiteY3-28" fmla="*/ 3619481 h 3619481"/>
              <a:gd name="connsiteX4-29" fmla="*/ 0 w 12192000"/>
              <a:gd name="connsiteY4-30" fmla="*/ 0 h 3619481"/>
              <a:gd name="connsiteX0-31" fmla="*/ 0 w 12192000"/>
              <a:gd name="connsiteY0-32" fmla="*/ 0 h 3619481"/>
              <a:gd name="connsiteX1-33" fmla="*/ 12192000 w 12192000"/>
              <a:gd name="connsiteY1-34" fmla="*/ 0 h 3619481"/>
              <a:gd name="connsiteX2-35" fmla="*/ 12192000 w 12192000"/>
              <a:gd name="connsiteY2-36" fmla="*/ 3619481 h 3619481"/>
              <a:gd name="connsiteX3-37" fmla="*/ 0 w 12192000"/>
              <a:gd name="connsiteY3-38" fmla="*/ 3619481 h 3619481"/>
              <a:gd name="connsiteX4-39" fmla="*/ 0 w 12192000"/>
              <a:gd name="connsiteY4-40" fmla="*/ 0 h 36194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3619481">
                <a:moveTo>
                  <a:pt x="0" y="0"/>
                </a:moveTo>
                <a:cubicBezTo>
                  <a:pt x="3959225" y="1285875"/>
                  <a:pt x="8499475" y="1685925"/>
                  <a:pt x="12192000" y="0"/>
                </a:cubicBezTo>
                <a:lnTo>
                  <a:pt x="12192000" y="3619481"/>
                </a:lnTo>
                <a:lnTo>
                  <a:pt x="0" y="3619481"/>
                </a:lnTo>
                <a:lnTo>
                  <a:pt x="0" y="0"/>
                </a:lnTo>
                <a:close/>
              </a:path>
            </a:pathLst>
          </a:cu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6822608" y="3668420"/>
            <a:ext cx="3305943" cy="2367797"/>
            <a:chOff x="6849067" y="1318892"/>
            <a:chExt cx="4370708" cy="3028135"/>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3710" y="1486203"/>
              <a:ext cx="3846309" cy="2693675"/>
            </a:xfrm>
            <a:prstGeom prst="rect">
              <a:avLst/>
            </a:prstGeom>
            <a:ln>
              <a:solidFill>
                <a:schemeClr val="bg1">
                  <a:lumMod val="65000"/>
                </a:schemeClr>
              </a:solidFill>
            </a:ln>
            <a:effectLst>
              <a:outerShdw blurRad="63500" algn="ctr" rotWithShape="0">
                <a:prstClr val="black">
                  <a:alpha val="40000"/>
                </a:prstClr>
              </a:outerShdw>
            </a:effectLst>
          </p:spPr>
        </p:pic>
        <p:sp>
          <p:nvSpPr>
            <p:cNvPr id="12" name="半闭框 11"/>
            <p:cNvSpPr/>
            <p:nvPr/>
          </p:nvSpPr>
          <p:spPr>
            <a:xfrm>
              <a:off x="6849067" y="1318892"/>
              <a:ext cx="310910" cy="310910"/>
            </a:xfrm>
            <a:prstGeom prst="halfFrame">
              <a:avLst/>
            </a:pr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半闭框 15"/>
            <p:cNvSpPr/>
            <p:nvPr/>
          </p:nvSpPr>
          <p:spPr>
            <a:xfrm rot="10800000">
              <a:off x="10908865" y="4036117"/>
              <a:ext cx="310910" cy="310910"/>
            </a:xfrm>
            <a:prstGeom prst="halfFrame">
              <a:avLst/>
            </a:pr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C:\Users\hp-np\Pictures\562.jpg562"/>
          <p:cNvPicPr>
            <a:picLocks noChangeAspect="1"/>
          </p:cNvPicPr>
          <p:nvPr/>
        </p:nvPicPr>
        <p:blipFill rotWithShape="1">
          <a:blip r:embed="rId2"/>
          <a:srcRect/>
          <a:stretch>
            <a:fillRect/>
          </a:stretch>
        </p:blipFill>
        <p:spPr>
          <a:xfrm>
            <a:off x="635" y="0"/>
            <a:ext cx="12205970" cy="6858000"/>
          </a:xfrm>
          <a:prstGeom prst="rect">
            <a:avLst/>
          </a:prstGeom>
        </p:spPr>
      </p:pic>
      <p:sp>
        <p:nvSpPr>
          <p:cNvPr id="2" name="矩形 1"/>
          <p:cNvSpPr/>
          <p:nvPr/>
        </p:nvSpPr>
        <p:spPr>
          <a:xfrm>
            <a:off x="-92" y="10626"/>
            <a:ext cx="12192000" cy="6858000"/>
          </a:xfrm>
          <a:prstGeom prst="rect">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矩形 141"/>
          <p:cNvSpPr/>
          <p:nvPr/>
        </p:nvSpPr>
        <p:spPr>
          <a:xfrm>
            <a:off x="3612026" y="2677109"/>
            <a:ext cx="1139690" cy="1139693"/>
          </a:xfrm>
          <a:prstGeom prst="rect">
            <a:avLst/>
          </a:prstGeom>
          <a:noFill/>
          <a:ln w="28575">
            <a:solidFill>
              <a:srgbClr val="E03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1200" cap="none" spc="0" normalizeH="0" baseline="0" noProof="0">
              <a:ln>
                <a:noFill/>
              </a:ln>
              <a:solidFill>
                <a:srgbClr val="FFFFFF"/>
              </a:solidFill>
              <a:effectLst/>
              <a:uLnTx/>
              <a:uFillTx/>
              <a:latin typeface="Impact" panose="020B0806030902050204"/>
              <a:ea typeface="微软雅黑" panose="020B0503020204020204" charset="-122"/>
              <a:cs typeface="+mn-cs"/>
            </a:endParaRPr>
          </a:p>
        </p:txBody>
      </p:sp>
      <p:cxnSp>
        <p:nvCxnSpPr>
          <p:cNvPr id="143" name="直接连接符 142"/>
          <p:cNvCxnSpPr>
            <a:stCxn id="142" idx="0"/>
          </p:cNvCxnSpPr>
          <p:nvPr/>
        </p:nvCxnSpPr>
        <p:spPr>
          <a:xfrm>
            <a:off x="4181871" y="2677109"/>
            <a:ext cx="3615" cy="1139693"/>
          </a:xfrm>
          <a:prstGeom prst="line">
            <a:avLst/>
          </a:prstGeom>
          <a:ln w="19050">
            <a:solidFill>
              <a:srgbClr val="E03837"/>
            </a:solidFill>
            <a:prstDash val="dash"/>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a:off x="3594442" y="3225761"/>
            <a:ext cx="1139690" cy="1"/>
          </a:xfrm>
          <a:prstGeom prst="line">
            <a:avLst/>
          </a:prstGeom>
          <a:ln w="19050">
            <a:solidFill>
              <a:srgbClr val="E03837"/>
            </a:solidFill>
            <a:prstDash val="dash"/>
          </a:ln>
        </p:spPr>
        <p:style>
          <a:lnRef idx="1">
            <a:schemeClr val="accent1"/>
          </a:lnRef>
          <a:fillRef idx="0">
            <a:schemeClr val="accent1"/>
          </a:fillRef>
          <a:effectRef idx="0">
            <a:schemeClr val="accent1"/>
          </a:effectRef>
          <a:fontRef idx="minor">
            <a:schemeClr val="tx1"/>
          </a:fontRef>
        </p:style>
      </p:cxnSp>
      <p:sp>
        <p:nvSpPr>
          <p:cNvPr id="145" name="文本框 144"/>
          <p:cNvSpPr txBox="1"/>
          <p:nvPr/>
        </p:nvSpPr>
        <p:spPr>
          <a:xfrm>
            <a:off x="3756369" y="2754485"/>
            <a:ext cx="851003" cy="1015663"/>
          </a:xfrm>
          <a:prstGeom prst="rect">
            <a:avLst/>
          </a:prstGeom>
          <a:noFill/>
        </p:spPr>
        <p:txBody>
          <a:bodyPr wrap="square" rtlCol="0">
            <a:spAutoFit/>
          </a:bodyPr>
          <a:lstStyle/>
          <a:p>
            <a:pPr algn="ctr"/>
            <a:r>
              <a:rPr lang="zh-CN" altLang="en-US" sz="6000" b="1" dirty="0" smtClean="0">
                <a:solidFill>
                  <a:schemeClr val="tx1">
                    <a:lumMod val="75000"/>
                    <a:lumOff val="25000"/>
                  </a:schemeClr>
                </a:solidFill>
                <a:latin typeface="思源黑体 CN Regular" panose="020B0500000000000000" pitchFamily="34" charset="-122"/>
                <a:ea typeface="思源黑体 CN Regular" panose="020B0500000000000000" pitchFamily="34" charset="-122"/>
              </a:rPr>
              <a:t>大</a:t>
            </a:r>
            <a:endParaRPr lang="zh-CN" altLang="en-US" sz="6000" b="1"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p:txBody>
      </p:sp>
      <p:sp>
        <p:nvSpPr>
          <p:cNvPr id="146" name="矩形 145"/>
          <p:cNvSpPr/>
          <p:nvPr/>
        </p:nvSpPr>
        <p:spPr>
          <a:xfrm>
            <a:off x="4888531" y="2680137"/>
            <a:ext cx="1139690" cy="1139693"/>
          </a:xfrm>
          <a:prstGeom prst="rect">
            <a:avLst/>
          </a:prstGeom>
          <a:noFill/>
          <a:ln w="28575">
            <a:solidFill>
              <a:srgbClr val="E03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1200" cap="none" spc="0" normalizeH="0" baseline="0" noProof="0">
              <a:ln>
                <a:noFill/>
              </a:ln>
              <a:solidFill>
                <a:srgbClr val="FFFFFF"/>
              </a:solidFill>
              <a:effectLst/>
              <a:uLnTx/>
              <a:uFillTx/>
              <a:latin typeface="Impact" panose="020B0806030902050204"/>
              <a:ea typeface="微软雅黑" panose="020B0503020204020204" charset="-122"/>
              <a:cs typeface="+mn-cs"/>
            </a:endParaRPr>
          </a:p>
        </p:txBody>
      </p:sp>
      <p:cxnSp>
        <p:nvCxnSpPr>
          <p:cNvPr id="147" name="直接连接符 146"/>
          <p:cNvCxnSpPr>
            <a:stCxn id="146" idx="0"/>
          </p:cNvCxnSpPr>
          <p:nvPr/>
        </p:nvCxnSpPr>
        <p:spPr>
          <a:xfrm>
            <a:off x="5458376" y="2680137"/>
            <a:ext cx="3615" cy="1139693"/>
          </a:xfrm>
          <a:prstGeom prst="line">
            <a:avLst/>
          </a:prstGeom>
          <a:ln w="19050">
            <a:solidFill>
              <a:srgbClr val="E03837"/>
            </a:solidFill>
            <a:prstDash val="dash"/>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a:off x="4870947" y="3228789"/>
            <a:ext cx="1139690" cy="1"/>
          </a:xfrm>
          <a:prstGeom prst="line">
            <a:avLst/>
          </a:prstGeom>
          <a:ln w="19050">
            <a:solidFill>
              <a:srgbClr val="E03837"/>
            </a:solidFill>
            <a:prstDash val="dash"/>
          </a:ln>
        </p:spPr>
        <p:style>
          <a:lnRef idx="1">
            <a:schemeClr val="accent1"/>
          </a:lnRef>
          <a:fillRef idx="0">
            <a:schemeClr val="accent1"/>
          </a:fillRef>
          <a:effectRef idx="0">
            <a:schemeClr val="accent1"/>
          </a:effectRef>
          <a:fontRef idx="minor">
            <a:schemeClr val="tx1"/>
          </a:fontRef>
        </p:style>
      </p:cxnSp>
      <p:sp>
        <p:nvSpPr>
          <p:cNvPr id="149" name="文本框 148"/>
          <p:cNvSpPr txBox="1"/>
          <p:nvPr/>
        </p:nvSpPr>
        <p:spPr>
          <a:xfrm>
            <a:off x="5032874" y="2757513"/>
            <a:ext cx="851003" cy="1015663"/>
          </a:xfrm>
          <a:prstGeom prst="rect">
            <a:avLst/>
          </a:prstGeom>
          <a:noFill/>
        </p:spPr>
        <p:txBody>
          <a:bodyPr wrap="square" rtlCol="0">
            <a:spAutoFit/>
          </a:bodyPr>
          <a:lstStyle/>
          <a:p>
            <a:pPr algn="ctr"/>
            <a:r>
              <a:rPr lang="zh-CN" altLang="en-US" sz="6000" b="1" dirty="0" smtClean="0">
                <a:solidFill>
                  <a:schemeClr val="tx1">
                    <a:lumMod val="75000"/>
                    <a:lumOff val="25000"/>
                  </a:schemeClr>
                </a:solidFill>
                <a:latin typeface="思源黑体 CN Regular" panose="020B0500000000000000" pitchFamily="34" charset="-122"/>
                <a:ea typeface="思源黑体 CN Regular" panose="020B0500000000000000" pitchFamily="34" charset="-122"/>
              </a:rPr>
              <a:t>家</a:t>
            </a:r>
            <a:endParaRPr lang="zh-CN" altLang="en-US" sz="6000" b="1"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p:txBody>
      </p:sp>
      <p:sp>
        <p:nvSpPr>
          <p:cNvPr id="150" name="矩形 149"/>
          <p:cNvSpPr/>
          <p:nvPr/>
        </p:nvSpPr>
        <p:spPr>
          <a:xfrm>
            <a:off x="6172564" y="2662595"/>
            <a:ext cx="1139690" cy="1139693"/>
          </a:xfrm>
          <a:prstGeom prst="rect">
            <a:avLst/>
          </a:prstGeom>
          <a:noFill/>
          <a:ln w="28575">
            <a:solidFill>
              <a:srgbClr val="E03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1200" cap="none" spc="0" normalizeH="0" baseline="0" noProof="0">
              <a:ln>
                <a:noFill/>
              </a:ln>
              <a:solidFill>
                <a:srgbClr val="FFFFFF"/>
              </a:solidFill>
              <a:effectLst/>
              <a:uLnTx/>
              <a:uFillTx/>
              <a:latin typeface="Impact" panose="020B0806030902050204"/>
              <a:ea typeface="微软雅黑" panose="020B0503020204020204" charset="-122"/>
              <a:cs typeface="+mn-cs"/>
            </a:endParaRPr>
          </a:p>
        </p:txBody>
      </p:sp>
      <p:cxnSp>
        <p:nvCxnSpPr>
          <p:cNvPr id="151" name="直接连接符 150"/>
          <p:cNvCxnSpPr>
            <a:stCxn id="150" idx="0"/>
          </p:cNvCxnSpPr>
          <p:nvPr/>
        </p:nvCxnSpPr>
        <p:spPr>
          <a:xfrm>
            <a:off x="6742409" y="2662595"/>
            <a:ext cx="3615" cy="1139693"/>
          </a:xfrm>
          <a:prstGeom prst="line">
            <a:avLst/>
          </a:prstGeom>
          <a:ln w="19050">
            <a:solidFill>
              <a:srgbClr val="E03837"/>
            </a:solidFill>
            <a:prstDash val="dash"/>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a:off x="6154980" y="3211247"/>
            <a:ext cx="1139690" cy="1"/>
          </a:xfrm>
          <a:prstGeom prst="line">
            <a:avLst/>
          </a:prstGeom>
          <a:ln w="19050">
            <a:solidFill>
              <a:srgbClr val="E03837"/>
            </a:solidFill>
            <a:prstDash val="dash"/>
          </a:ln>
        </p:spPr>
        <p:style>
          <a:lnRef idx="1">
            <a:schemeClr val="accent1"/>
          </a:lnRef>
          <a:fillRef idx="0">
            <a:schemeClr val="accent1"/>
          </a:fillRef>
          <a:effectRef idx="0">
            <a:schemeClr val="accent1"/>
          </a:effectRef>
          <a:fontRef idx="minor">
            <a:schemeClr val="tx1"/>
          </a:fontRef>
        </p:style>
      </p:cxnSp>
      <p:sp>
        <p:nvSpPr>
          <p:cNvPr id="153" name="文本框 152"/>
          <p:cNvSpPr txBox="1"/>
          <p:nvPr/>
        </p:nvSpPr>
        <p:spPr>
          <a:xfrm>
            <a:off x="6316907" y="2739971"/>
            <a:ext cx="851003" cy="1015663"/>
          </a:xfrm>
          <a:prstGeom prst="rect">
            <a:avLst/>
          </a:prstGeom>
          <a:noFill/>
        </p:spPr>
        <p:txBody>
          <a:bodyPr wrap="square" rtlCol="0">
            <a:spAutoFit/>
          </a:bodyPr>
          <a:lstStyle/>
          <a:p>
            <a:pPr algn="ctr"/>
            <a:r>
              <a:rPr lang="zh-CN" altLang="en-US" sz="6000" b="1" dirty="0" smtClean="0">
                <a:solidFill>
                  <a:schemeClr val="tx1">
                    <a:lumMod val="75000"/>
                    <a:lumOff val="25000"/>
                  </a:schemeClr>
                </a:solidFill>
                <a:latin typeface="思源黑体 CN Regular" panose="020B0500000000000000" pitchFamily="34" charset="-122"/>
                <a:ea typeface="思源黑体 CN Regular" panose="020B0500000000000000" pitchFamily="34" charset="-122"/>
              </a:rPr>
              <a:t>平</a:t>
            </a:r>
            <a:endParaRPr lang="zh-CN" altLang="en-US" sz="6000" b="1"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p:txBody>
      </p:sp>
      <p:sp>
        <p:nvSpPr>
          <p:cNvPr id="154" name="矩形 153"/>
          <p:cNvSpPr/>
          <p:nvPr/>
        </p:nvSpPr>
        <p:spPr>
          <a:xfrm>
            <a:off x="7449069" y="2665623"/>
            <a:ext cx="1139690" cy="1139693"/>
          </a:xfrm>
          <a:prstGeom prst="rect">
            <a:avLst/>
          </a:prstGeom>
          <a:noFill/>
          <a:ln w="28575">
            <a:solidFill>
              <a:srgbClr val="E03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1200" cap="none" spc="0" normalizeH="0" baseline="0" noProof="0">
              <a:ln>
                <a:noFill/>
              </a:ln>
              <a:solidFill>
                <a:srgbClr val="FFFFFF"/>
              </a:solidFill>
              <a:effectLst/>
              <a:uLnTx/>
              <a:uFillTx/>
              <a:latin typeface="Impact" panose="020B0806030902050204"/>
              <a:ea typeface="微软雅黑" panose="020B0503020204020204" charset="-122"/>
              <a:cs typeface="+mn-cs"/>
            </a:endParaRPr>
          </a:p>
        </p:txBody>
      </p:sp>
      <p:cxnSp>
        <p:nvCxnSpPr>
          <p:cNvPr id="155" name="直接连接符 154"/>
          <p:cNvCxnSpPr>
            <a:stCxn id="154" idx="0"/>
          </p:cNvCxnSpPr>
          <p:nvPr/>
        </p:nvCxnSpPr>
        <p:spPr>
          <a:xfrm>
            <a:off x="8018914" y="2665623"/>
            <a:ext cx="3615" cy="1139693"/>
          </a:xfrm>
          <a:prstGeom prst="line">
            <a:avLst/>
          </a:prstGeom>
          <a:ln w="19050">
            <a:solidFill>
              <a:srgbClr val="E03837"/>
            </a:solidFill>
            <a:prstDash val="dash"/>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a:off x="7431485" y="3214275"/>
            <a:ext cx="1139690" cy="1"/>
          </a:xfrm>
          <a:prstGeom prst="line">
            <a:avLst/>
          </a:prstGeom>
          <a:ln w="19050">
            <a:solidFill>
              <a:srgbClr val="E03837"/>
            </a:solidFill>
            <a:prstDash val="dash"/>
          </a:ln>
        </p:spPr>
        <p:style>
          <a:lnRef idx="1">
            <a:schemeClr val="accent1"/>
          </a:lnRef>
          <a:fillRef idx="0">
            <a:schemeClr val="accent1"/>
          </a:fillRef>
          <a:effectRef idx="0">
            <a:schemeClr val="accent1"/>
          </a:effectRef>
          <a:fontRef idx="minor">
            <a:schemeClr val="tx1"/>
          </a:fontRef>
        </p:style>
      </p:cxnSp>
      <p:sp>
        <p:nvSpPr>
          <p:cNvPr id="157" name="文本框 156"/>
          <p:cNvSpPr txBox="1"/>
          <p:nvPr/>
        </p:nvSpPr>
        <p:spPr>
          <a:xfrm>
            <a:off x="7575828" y="2782859"/>
            <a:ext cx="851003" cy="1015663"/>
          </a:xfrm>
          <a:prstGeom prst="rect">
            <a:avLst/>
          </a:prstGeom>
          <a:noFill/>
        </p:spPr>
        <p:txBody>
          <a:bodyPr wrap="square" rtlCol="0">
            <a:spAutoFit/>
          </a:bodyPr>
          <a:lstStyle/>
          <a:p>
            <a:pPr algn="ctr"/>
            <a:r>
              <a:rPr lang="zh-CN" altLang="en-US" sz="6000" b="1" dirty="0" smtClean="0">
                <a:solidFill>
                  <a:schemeClr val="tx1">
                    <a:lumMod val="75000"/>
                    <a:lumOff val="25000"/>
                  </a:schemeClr>
                </a:solidFill>
                <a:latin typeface="思源黑体 CN Regular" panose="020B0500000000000000" pitchFamily="34" charset="-122"/>
                <a:ea typeface="思源黑体 CN Regular" panose="020B0500000000000000" pitchFamily="34" charset="-122"/>
              </a:rPr>
              <a:t>安</a:t>
            </a:r>
            <a:endParaRPr lang="zh-CN" altLang="en-US" sz="6000" b="1"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p:txBody>
      </p:sp>
      <p:grpSp>
        <p:nvGrpSpPr>
          <p:cNvPr id="166" name="Group 259"/>
          <p:cNvGrpSpPr/>
          <p:nvPr/>
        </p:nvGrpSpPr>
        <p:grpSpPr>
          <a:xfrm>
            <a:off x="5552591" y="893992"/>
            <a:ext cx="1115845" cy="1279802"/>
            <a:chOff x="4638675" y="4654550"/>
            <a:chExt cx="388938" cy="446088"/>
          </a:xfrm>
          <a:solidFill>
            <a:srgbClr val="E03837"/>
          </a:solidFill>
        </p:grpSpPr>
        <p:sp>
          <p:nvSpPr>
            <p:cNvPr id="167" name="Freeform 241"/>
            <p:cNvSpPr>
              <a:spLocks noEditPoints="1"/>
            </p:cNvSpPr>
            <p:nvPr/>
          </p:nvSpPr>
          <p:spPr bwMode="auto">
            <a:xfrm>
              <a:off x="4638675" y="4654550"/>
              <a:ext cx="388938" cy="446088"/>
            </a:xfrm>
            <a:custGeom>
              <a:avLst/>
              <a:gdLst>
                <a:gd name="T0" fmla="*/ 507 w 507"/>
                <a:gd name="T1" fmla="*/ 118 h 581"/>
                <a:gd name="T2" fmla="*/ 507 w 507"/>
                <a:gd name="T3" fmla="*/ 143 h 581"/>
                <a:gd name="T4" fmla="*/ 506 w 507"/>
                <a:gd name="T5" fmla="*/ 229 h 581"/>
                <a:gd name="T6" fmla="*/ 496 w 507"/>
                <a:gd name="T7" fmla="*/ 296 h 581"/>
                <a:gd name="T8" fmla="*/ 268 w 507"/>
                <a:gd name="T9" fmla="*/ 576 h 581"/>
                <a:gd name="T10" fmla="*/ 257 w 507"/>
                <a:gd name="T11" fmla="*/ 580 h 581"/>
                <a:gd name="T12" fmla="*/ 253 w 507"/>
                <a:gd name="T13" fmla="*/ 581 h 581"/>
                <a:gd name="T14" fmla="*/ 250 w 507"/>
                <a:gd name="T15" fmla="*/ 580 h 581"/>
                <a:gd name="T16" fmla="*/ 239 w 507"/>
                <a:gd name="T17" fmla="*/ 576 h 581"/>
                <a:gd name="T18" fmla="*/ 10 w 507"/>
                <a:gd name="T19" fmla="*/ 296 h 581"/>
                <a:gd name="T20" fmla="*/ 1 w 507"/>
                <a:gd name="T21" fmla="*/ 229 h 581"/>
                <a:gd name="T22" fmla="*/ 0 w 507"/>
                <a:gd name="T23" fmla="*/ 143 h 581"/>
                <a:gd name="T24" fmla="*/ 0 w 507"/>
                <a:gd name="T25" fmla="*/ 118 h 581"/>
                <a:gd name="T26" fmla="*/ 7 w 507"/>
                <a:gd name="T27" fmla="*/ 109 h 581"/>
                <a:gd name="T28" fmla="*/ 31 w 507"/>
                <a:gd name="T29" fmla="*/ 102 h 581"/>
                <a:gd name="T30" fmla="*/ 148 w 507"/>
                <a:gd name="T31" fmla="*/ 44 h 581"/>
                <a:gd name="T32" fmla="*/ 253 w 507"/>
                <a:gd name="T33" fmla="*/ 0 h 581"/>
                <a:gd name="T34" fmla="*/ 359 w 507"/>
                <a:gd name="T35" fmla="*/ 44 h 581"/>
                <a:gd name="T36" fmla="*/ 476 w 507"/>
                <a:gd name="T37" fmla="*/ 102 h 581"/>
                <a:gd name="T38" fmla="*/ 500 w 507"/>
                <a:gd name="T39" fmla="*/ 109 h 581"/>
                <a:gd name="T40" fmla="*/ 507 w 507"/>
                <a:gd name="T41" fmla="*/ 118 h 581"/>
                <a:gd name="T42" fmla="*/ 488 w 507"/>
                <a:gd name="T43" fmla="*/ 125 h 581"/>
                <a:gd name="T44" fmla="*/ 471 w 507"/>
                <a:gd name="T45" fmla="*/ 120 h 581"/>
                <a:gd name="T46" fmla="*/ 349 w 507"/>
                <a:gd name="T47" fmla="*/ 59 h 581"/>
                <a:gd name="T48" fmla="*/ 253 w 507"/>
                <a:gd name="T49" fmla="*/ 19 h 581"/>
                <a:gd name="T50" fmla="*/ 158 w 507"/>
                <a:gd name="T51" fmla="*/ 59 h 581"/>
                <a:gd name="T52" fmla="*/ 36 w 507"/>
                <a:gd name="T53" fmla="*/ 120 h 581"/>
                <a:gd name="T54" fmla="*/ 19 w 507"/>
                <a:gd name="T55" fmla="*/ 125 h 581"/>
                <a:gd name="T56" fmla="*/ 19 w 507"/>
                <a:gd name="T57" fmla="*/ 143 h 581"/>
                <a:gd name="T58" fmla="*/ 20 w 507"/>
                <a:gd name="T59" fmla="*/ 228 h 581"/>
                <a:gd name="T60" fmla="*/ 29 w 507"/>
                <a:gd name="T61" fmla="*/ 292 h 581"/>
                <a:gd name="T62" fmla="*/ 245 w 507"/>
                <a:gd name="T63" fmla="*/ 559 h 581"/>
                <a:gd name="T64" fmla="*/ 253 w 507"/>
                <a:gd name="T65" fmla="*/ 562 h 581"/>
                <a:gd name="T66" fmla="*/ 262 w 507"/>
                <a:gd name="T67" fmla="*/ 559 h 581"/>
                <a:gd name="T68" fmla="*/ 478 w 507"/>
                <a:gd name="T69" fmla="*/ 292 h 581"/>
                <a:gd name="T70" fmla="*/ 487 w 507"/>
                <a:gd name="T71" fmla="*/ 228 h 581"/>
                <a:gd name="T72" fmla="*/ 488 w 507"/>
                <a:gd name="T73" fmla="*/ 143 h 581"/>
                <a:gd name="T74" fmla="*/ 488 w 507"/>
                <a:gd name="T75" fmla="*/ 12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7" h="581">
                  <a:moveTo>
                    <a:pt x="507" y="118"/>
                  </a:moveTo>
                  <a:cubicBezTo>
                    <a:pt x="507" y="143"/>
                    <a:pt x="507" y="143"/>
                    <a:pt x="507" y="143"/>
                  </a:cubicBezTo>
                  <a:cubicBezTo>
                    <a:pt x="507" y="151"/>
                    <a:pt x="507" y="217"/>
                    <a:pt x="506" y="229"/>
                  </a:cubicBezTo>
                  <a:cubicBezTo>
                    <a:pt x="504" y="252"/>
                    <a:pt x="501" y="275"/>
                    <a:pt x="496" y="296"/>
                  </a:cubicBezTo>
                  <a:cubicBezTo>
                    <a:pt x="451" y="505"/>
                    <a:pt x="276" y="573"/>
                    <a:pt x="268" y="576"/>
                  </a:cubicBezTo>
                  <a:cubicBezTo>
                    <a:pt x="257" y="580"/>
                    <a:pt x="257" y="580"/>
                    <a:pt x="257" y="580"/>
                  </a:cubicBezTo>
                  <a:cubicBezTo>
                    <a:pt x="256" y="581"/>
                    <a:pt x="255" y="581"/>
                    <a:pt x="253" y="581"/>
                  </a:cubicBezTo>
                  <a:cubicBezTo>
                    <a:pt x="252" y="581"/>
                    <a:pt x="251" y="581"/>
                    <a:pt x="250" y="580"/>
                  </a:cubicBezTo>
                  <a:cubicBezTo>
                    <a:pt x="239" y="576"/>
                    <a:pt x="239" y="576"/>
                    <a:pt x="239" y="576"/>
                  </a:cubicBezTo>
                  <a:cubicBezTo>
                    <a:pt x="231" y="573"/>
                    <a:pt x="56" y="505"/>
                    <a:pt x="10" y="296"/>
                  </a:cubicBezTo>
                  <a:cubicBezTo>
                    <a:pt x="6" y="275"/>
                    <a:pt x="3" y="252"/>
                    <a:pt x="1" y="229"/>
                  </a:cubicBezTo>
                  <a:cubicBezTo>
                    <a:pt x="0" y="217"/>
                    <a:pt x="0" y="151"/>
                    <a:pt x="0" y="143"/>
                  </a:cubicBezTo>
                  <a:cubicBezTo>
                    <a:pt x="0" y="118"/>
                    <a:pt x="0" y="118"/>
                    <a:pt x="0" y="118"/>
                  </a:cubicBezTo>
                  <a:cubicBezTo>
                    <a:pt x="0" y="114"/>
                    <a:pt x="3" y="110"/>
                    <a:pt x="7" y="109"/>
                  </a:cubicBezTo>
                  <a:cubicBezTo>
                    <a:pt x="31" y="102"/>
                    <a:pt x="31" y="102"/>
                    <a:pt x="31" y="102"/>
                  </a:cubicBezTo>
                  <a:cubicBezTo>
                    <a:pt x="79" y="88"/>
                    <a:pt x="116" y="65"/>
                    <a:pt x="148" y="44"/>
                  </a:cubicBezTo>
                  <a:cubicBezTo>
                    <a:pt x="185" y="20"/>
                    <a:pt x="216" y="0"/>
                    <a:pt x="253" y="0"/>
                  </a:cubicBezTo>
                  <a:cubicBezTo>
                    <a:pt x="291" y="0"/>
                    <a:pt x="322" y="20"/>
                    <a:pt x="359" y="44"/>
                  </a:cubicBezTo>
                  <a:cubicBezTo>
                    <a:pt x="391" y="65"/>
                    <a:pt x="428" y="88"/>
                    <a:pt x="476" y="102"/>
                  </a:cubicBezTo>
                  <a:cubicBezTo>
                    <a:pt x="500" y="109"/>
                    <a:pt x="500" y="109"/>
                    <a:pt x="500" y="109"/>
                  </a:cubicBezTo>
                  <a:cubicBezTo>
                    <a:pt x="504" y="110"/>
                    <a:pt x="507" y="114"/>
                    <a:pt x="507" y="118"/>
                  </a:cubicBezTo>
                  <a:close/>
                  <a:moveTo>
                    <a:pt x="488" y="125"/>
                  </a:moveTo>
                  <a:cubicBezTo>
                    <a:pt x="471" y="120"/>
                    <a:pt x="471" y="120"/>
                    <a:pt x="471" y="120"/>
                  </a:cubicBezTo>
                  <a:cubicBezTo>
                    <a:pt x="420" y="105"/>
                    <a:pt x="382" y="81"/>
                    <a:pt x="349" y="59"/>
                  </a:cubicBezTo>
                  <a:cubicBezTo>
                    <a:pt x="315" y="38"/>
                    <a:pt x="286" y="19"/>
                    <a:pt x="253" y="19"/>
                  </a:cubicBezTo>
                  <a:cubicBezTo>
                    <a:pt x="221" y="19"/>
                    <a:pt x="192" y="38"/>
                    <a:pt x="158" y="59"/>
                  </a:cubicBezTo>
                  <a:cubicBezTo>
                    <a:pt x="125" y="81"/>
                    <a:pt x="87" y="105"/>
                    <a:pt x="36" y="120"/>
                  </a:cubicBezTo>
                  <a:cubicBezTo>
                    <a:pt x="19" y="125"/>
                    <a:pt x="19" y="125"/>
                    <a:pt x="19" y="125"/>
                  </a:cubicBezTo>
                  <a:cubicBezTo>
                    <a:pt x="19" y="143"/>
                    <a:pt x="19" y="143"/>
                    <a:pt x="19" y="143"/>
                  </a:cubicBezTo>
                  <a:cubicBezTo>
                    <a:pt x="19" y="152"/>
                    <a:pt x="19" y="217"/>
                    <a:pt x="20" y="228"/>
                  </a:cubicBezTo>
                  <a:cubicBezTo>
                    <a:pt x="21" y="250"/>
                    <a:pt x="24" y="272"/>
                    <a:pt x="29" y="292"/>
                  </a:cubicBezTo>
                  <a:cubicBezTo>
                    <a:pt x="72" y="492"/>
                    <a:pt x="238" y="556"/>
                    <a:pt x="245" y="559"/>
                  </a:cubicBezTo>
                  <a:cubicBezTo>
                    <a:pt x="253" y="562"/>
                    <a:pt x="253" y="562"/>
                    <a:pt x="253" y="562"/>
                  </a:cubicBezTo>
                  <a:cubicBezTo>
                    <a:pt x="262" y="559"/>
                    <a:pt x="262" y="559"/>
                    <a:pt x="262" y="559"/>
                  </a:cubicBezTo>
                  <a:cubicBezTo>
                    <a:pt x="269" y="556"/>
                    <a:pt x="435" y="492"/>
                    <a:pt x="478" y="292"/>
                  </a:cubicBezTo>
                  <a:cubicBezTo>
                    <a:pt x="483" y="272"/>
                    <a:pt x="486" y="250"/>
                    <a:pt x="487" y="228"/>
                  </a:cubicBezTo>
                  <a:cubicBezTo>
                    <a:pt x="488" y="217"/>
                    <a:pt x="488" y="152"/>
                    <a:pt x="488" y="143"/>
                  </a:cubicBezTo>
                  <a:lnTo>
                    <a:pt x="488" y="125"/>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FF0000"/>
                </a:solidFill>
                <a:effectLst/>
                <a:uLnTx/>
                <a:uFillTx/>
                <a:latin typeface="微软雅黑" panose="020B0503020204020204" charset="-122"/>
                <a:ea typeface="Microsoft YaHei UI" panose="020B0503020204020204" charset="-122"/>
                <a:cs typeface="+mn-cs"/>
              </a:endParaRPr>
            </a:p>
          </p:txBody>
        </p:sp>
        <p:sp>
          <p:nvSpPr>
            <p:cNvPr id="168" name="Freeform 242"/>
            <p:cNvSpPr/>
            <p:nvPr/>
          </p:nvSpPr>
          <p:spPr bwMode="auto">
            <a:xfrm>
              <a:off x="4670425" y="4686300"/>
              <a:ext cx="161925" cy="188913"/>
            </a:xfrm>
            <a:custGeom>
              <a:avLst/>
              <a:gdLst>
                <a:gd name="T0" fmla="*/ 211 w 211"/>
                <a:gd name="T1" fmla="*/ 183 h 244"/>
                <a:gd name="T2" fmla="*/ 211 w 211"/>
                <a:gd name="T3" fmla="*/ 244 h 244"/>
                <a:gd name="T4" fmla="*/ 10 w 211"/>
                <a:gd name="T5" fmla="*/ 244 h 244"/>
                <a:gd name="T6" fmla="*/ 2 w 211"/>
                <a:gd name="T7" fmla="*/ 183 h 244"/>
                <a:gd name="T8" fmla="*/ 0 w 211"/>
                <a:gd name="T9" fmla="*/ 100 h 244"/>
                <a:gd name="T10" fmla="*/ 211 w 211"/>
                <a:gd name="T11" fmla="*/ 0 h 244"/>
                <a:gd name="T12" fmla="*/ 211 w 211"/>
                <a:gd name="T13" fmla="*/ 183 h 244"/>
              </a:gdLst>
              <a:ahLst/>
              <a:cxnLst>
                <a:cxn ang="0">
                  <a:pos x="T0" y="T1"/>
                </a:cxn>
                <a:cxn ang="0">
                  <a:pos x="T2" y="T3"/>
                </a:cxn>
                <a:cxn ang="0">
                  <a:pos x="T4" y="T5"/>
                </a:cxn>
                <a:cxn ang="0">
                  <a:pos x="T6" y="T7"/>
                </a:cxn>
                <a:cxn ang="0">
                  <a:pos x="T8" y="T9"/>
                </a:cxn>
                <a:cxn ang="0">
                  <a:pos x="T10" y="T11"/>
                </a:cxn>
                <a:cxn ang="0">
                  <a:pos x="T12" y="T13"/>
                </a:cxn>
              </a:cxnLst>
              <a:rect l="0" t="0" r="r" b="b"/>
              <a:pathLst>
                <a:path w="211" h="244">
                  <a:moveTo>
                    <a:pt x="211" y="183"/>
                  </a:moveTo>
                  <a:cubicBezTo>
                    <a:pt x="211" y="244"/>
                    <a:pt x="211" y="244"/>
                    <a:pt x="211" y="244"/>
                  </a:cubicBezTo>
                  <a:cubicBezTo>
                    <a:pt x="10" y="244"/>
                    <a:pt x="10" y="244"/>
                    <a:pt x="10" y="244"/>
                  </a:cubicBezTo>
                  <a:cubicBezTo>
                    <a:pt x="6" y="225"/>
                    <a:pt x="3" y="205"/>
                    <a:pt x="2" y="183"/>
                  </a:cubicBezTo>
                  <a:cubicBezTo>
                    <a:pt x="1" y="174"/>
                    <a:pt x="0" y="110"/>
                    <a:pt x="0" y="100"/>
                  </a:cubicBezTo>
                  <a:cubicBezTo>
                    <a:pt x="106" y="70"/>
                    <a:pt x="160" y="0"/>
                    <a:pt x="211" y="0"/>
                  </a:cubicBezTo>
                  <a:lnTo>
                    <a:pt x="211" y="183"/>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FF0000"/>
                </a:solidFill>
                <a:effectLst/>
                <a:uLnTx/>
                <a:uFillTx/>
                <a:latin typeface="微软雅黑" panose="020B0503020204020204" charset="-122"/>
                <a:ea typeface="Microsoft YaHei UI" panose="020B0503020204020204" charset="-122"/>
                <a:cs typeface="+mn-cs"/>
              </a:endParaRPr>
            </a:p>
          </p:txBody>
        </p:sp>
        <p:sp>
          <p:nvSpPr>
            <p:cNvPr id="169" name="Freeform 243"/>
            <p:cNvSpPr/>
            <p:nvPr/>
          </p:nvSpPr>
          <p:spPr bwMode="auto">
            <a:xfrm>
              <a:off x="4832350" y="4875213"/>
              <a:ext cx="155575" cy="190500"/>
            </a:xfrm>
            <a:custGeom>
              <a:avLst/>
              <a:gdLst>
                <a:gd name="T0" fmla="*/ 0 w 202"/>
                <a:gd name="T1" fmla="*/ 249 h 249"/>
                <a:gd name="T2" fmla="*/ 202 w 202"/>
                <a:gd name="T3" fmla="*/ 0 h 249"/>
                <a:gd name="T4" fmla="*/ 0 w 202"/>
                <a:gd name="T5" fmla="*/ 0 h 249"/>
                <a:gd name="T6" fmla="*/ 0 w 202"/>
                <a:gd name="T7" fmla="*/ 249 h 249"/>
              </a:gdLst>
              <a:ahLst/>
              <a:cxnLst>
                <a:cxn ang="0">
                  <a:pos x="T0" y="T1"/>
                </a:cxn>
                <a:cxn ang="0">
                  <a:pos x="T2" y="T3"/>
                </a:cxn>
                <a:cxn ang="0">
                  <a:pos x="T4" y="T5"/>
                </a:cxn>
                <a:cxn ang="0">
                  <a:pos x="T6" y="T7"/>
                </a:cxn>
              </a:cxnLst>
              <a:rect l="0" t="0" r="r" b="b"/>
              <a:pathLst>
                <a:path w="202" h="249">
                  <a:moveTo>
                    <a:pt x="0" y="249"/>
                  </a:moveTo>
                  <a:cubicBezTo>
                    <a:pt x="0" y="249"/>
                    <a:pt x="161" y="189"/>
                    <a:pt x="202" y="0"/>
                  </a:cubicBezTo>
                  <a:cubicBezTo>
                    <a:pt x="0" y="0"/>
                    <a:pt x="0" y="0"/>
                    <a:pt x="0" y="0"/>
                  </a:cubicBezTo>
                  <a:lnTo>
                    <a:pt x="0" y="249"/>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AU" sz="1800" b="0" i="0" u="none" strike="noStrike" kern="0" cap="none" spc="0" normalizeH="0" baseline="0" noProof="0">
                <a:ln>
                  <a:noFill/>
                </a:ln>
                <a:solidFill>
                  <a:srgbClr val="FF0000"/>
                </a:solidFill>
                <a:effectLst/>
                <a:uLnTx/>
                <a:uFillTx/>
                <a:latin typeface="微软雅黑" panose="020B0503020204020204" charset="-122"/>
                <a:ea typeface="Microsoft YaHei UI" panose="020B0503020204020204" charset="-122"/>
                <a:cs typeface="+mn-cs"/>
              </a:endParaRPr>
            </a:p>
          </p:txBody>
        </p:sp>
      </p:grpSp>
      <p:sp>
        <p:nvSpPr>
          <p:cNvPr id="46" name="矩形 45"/>
          <p:cNvSpPr/>
          <p:nvPr/>
        </p:nvSpPr>
        <p:spPr>
          <a:xfrm>
            <a:off x="0" y="291465"/>
            <a:ext cx="12206605" cy="445135"/>
          </a:xfrm>
          <a:prstGeom prst="rect">
            <a:avLst/>
          </a:prstGeom>
          <a:solidFill>
            <a:srgbClr val="E0383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8715894" y="2665440"/>
            <a:ext cx="1139690" cy="1139693"/>
          </a:xfrm>
          <a:prstGeom prst="rect">
            <a:avLst/>
          </a:prstGeom>
          <a:noFill/>
          <a:ln w="28575">
            <a:solidFill>
              <a:srgbClr val="E03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1200" cap="none" spc="0" normalizeH="0" baseline="0" noProof="0">
              <a:ln>
                <a:noFill/>
              </a:ln>
              <a:solidFill>
                <a:srgbClr val="FFFFFF"/>
              </a:solidFill>
              <a:effectLst/>
              <a:uLnTx/>
              <a:uFillTx/>
              <a:latin typeface="Impact" panose="020B0806030902050204"/>
              <a:ea typeface="微软雅黑" panose="020B0503020204020204" charset="-122"/>
              <a:cs typeface="+mn-cs"/>
            </a:endParaRPr>
          </a:p>
        </p:txBody>
      </p:sp>
      <p:cxnSp>
        <p:nvCxnSpPr>
          <p:cNvPr id="30" name="直接连接符 29"/>
          <p:cNvCxnSpPr>
            <a:stCxn id="29" idx="0"/>
          </p:cNvCxnSpPr>
          <p:nvPr/>
        </p:nvCxnSpPr>
        <p:spPr>
          <a:xfrm>
            <a:off x="9285739" y="2665440"/>
            <a:ext cx="3615" cy="1139693"/>
          </a:xfrm>
          <a:prstGeom prst="line">
            <a:avLst/>
          </a:prstGeom>
          <a:ln w="19050">
            <a:solidFill>
              <a:srgbClr val="E03837"/>
            </a:solidFill>
            <a:prstDash val="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8698310" y="3204567"/>
            <a:ext cx="1139690" cy="1"/>
          </a:xfrm>
          <a:prstGeom prst="line">
            <a:avLst/>
          </a:prstGeom>
          <a:ln w="19050">
            <a:solidFill>
              <a:srgbClr val="E03837"/>
            </a:solidFill>
            <a:prstDash val="dash"/>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2347860" y="2680137"/>
            <a:ext cx="1139690" cy="1139693"/>
          </a:xfrm>
          <a:prstGeom prst="rect">
            <a:avLst/>
          </a:prstGeom>
          <a:noFill/>
          <a:ln w="28575">
            <a:solidFill>
              <a:srgbClr val="E03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1200" cap="none" spc="0" normalizeH="0" baseline="0" noProof="0">
              <a:ln>
                <a:noFill/>
              </a:ln>
              <a:solidFill>
                <a:srgbClr val="FFFFFF"/>
              </a:solidFill>
              <a:effectLst/>
              <a:uLnTx/>
              <a:uFillTx/>
              <a:latin typeface="Impact" panose="020B0806030902050204"/>
              <a:ea typeface="微软雅黑" panose="020B0503020204020204" charset="-122"/>
              <a:cs typeface="+mn-cs"/>
            </a:endParaRPr>
          </a:p>
        </p:txBody>
      </p:sp>
      <p:cxnSp>
        <p:nvCxnSpPr>
          <p:cNvPr id="33" name="直接连接符 32"/>
          <p:cNvCxnSpPr>
            <a:stCxn id="32" idx="0"/>
          </p:cNvCxnSpPr>
          <p:nvPr/>
        </p:nvCxnSpPr>
        <p:spPr>
          <a:xfrm>
            <a:off x="2917705" y="2680137"/>
            <a:ext cx="3615" cy="1139693"/>
          </a:xfrm>
          <a:prstGeom prst="line">
            <a:avLst/>
          </a:prstGeom>
          <a:ln w="19050">
            <a:solidFill>
              <a:srgbClr val="E03837"/>
            </a:solidFill>
            <a:prstDash val="dash"/>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2330276" y="3228789"/>
            <a:ext cx="1139690" cy="1"/>
          </a:xfrm>
          <a:prstGeom prst="line">
            <a:avLst/>
          </a:prstGeom>
          <a:ln w="19050">
            <a:solidFill>
              <a:srgbClr val="E03837"/>
            </a:solidFill>
            <a:prstDash val="dash"/>
          </a:ln>
        </p:spPr>
        <p:style>
          <a:lnRef idx="1">
            <a:schemeClr val="accent1"/>
          </a:lnRef>
          <a:fillRef idx="0">
            <a:schemeClr val="accent1"/>
          </a:fillRef>
          <a:effectRef idx="0">
            <a:schemeClr val="accent1"/>
          </a:effectRef>
          <a:fontRef idx="minor">
            <a:schemeClr val="tx1"/>
          </a:fontRef>
        </p:style>
      </p:cxnSp>
      <p:sp>
        <p:nvSpPr>
          <p:cNvPr id="35" name="文本框 156"/>
          <p:cNvSpPr txBox="1"/>
          <p:nvPr/>
        </p:nvSpPr>
        <p:spPr>
          <a:xfrm>
            <a:off x="8862044" y="2724609"/>
            <a:ext cx="851003" cy="1015663"/>
          </a:xfrm>
          <a:prstGeom prst="rect">
            <a:avLst/>
          </a:prstGeom>
          <a:noFill/>
        </p:spPr>
        <p:txBody>
          <a:bodyPr wrap="square" rtlCol="0">
            <a:spAutoFit/>
          </a:bodyPr>
          <a:lstStyle/>
          <a:p>
            <a:pPr algn="ctr"/>
            <a:r>
              <a:rPr lang="zh-CN" altLang="en-US" sz="6000" b="1" dirty="0" smtClean="0">
                <a:solidFill>
                  <a:schemeClr val="tx1">
                    <a:lumMod val="75000"/>
                    <a:lumOff val="25000"/>
                  </a:schemeClr>
                </a:solidFill>
                <a:latin typeface="思源黑体 CN Regular" panose="020B0500000000000000" pitchFamily="34" charset="-122"/>
                <a:ea typeface="思源黑体 CN Regular" panose="020B0500000000000000" pitchFamily="34" charset="-122"/>
              </a:rPr>
              <a:t>！</a:t>
            </a:r>
            <a:endParaRPr lang="zh-CN" altLang="en-US" sz="6000" b="1"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p:txBody>
      </p:sp>
      <p:sp>
        <p:nvSpPr>
          <p:cNvPr id="37" name="文本框 144"/>
          <p:cNvSpPr txBox="1"/>
          <p:nvPr/>
        </p:nvSpPr>
        <p:spPr>
          <a:xfrm>
            <a:off x="2474619" y="2757513"/>
            <a:ext cx="851003" cy="1015663"/>
          </a:xfrm>
          <a:prstGeom prst="rect">
            <a:avLst/>
          </a:prstGeom>
          <a:noFill/>
        </p:spPr>
        <p:txBody>
          <a:bodyPr wrap="square" rtlCol="0">
            <a:spAutoFit/>
          </a:bodyPr>
          <a:lstStyle/>
          <a:p>
            <a:pPr algn="ctr"/>
            <a:r>
              <a:rPr lang="zh-CN" altLang="en-US" sz="6000" b="1" dirty="0">
                <a:solidFill>
                  <a:schemeClr val="tx1">
                    <a:lumMod val="75000"/>
                    <a:lumOff val="25000"/>
                  </a:schemeClr>
                </a:solidFill>
                <a:latin typeface="思源黑体 CN Regular" panose="020B0500000000000000" pitchFamily="34" charset="-122"/>
                <a:ea typeface="思源黑体 CN Regular" panose="020B0500000000000000" pitchFamily="34" charset="-122"/>
              </a:rPr>
              <a:t>祝</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duotone>
              <a:prstClr val="black"/>
              <a:schemeClr val="accent2">
                <a:tint val="45000"/>
                <a:satMod val="400000"/>
              </a:schemeClr>
            </a:duotone>
          </a:blip>
          <a:srcRect l="1821" t="2336" r="1040" b="2792"/>
          <a:stretch>
            <a:fillRect/>
          </a:stretch>
        </p:blipFill>
        <p:spPr>
          <a:xfrm rot="5400000">
            <a:off x="2667002" y="-2667002"/>
            <a:ext cx="6857998" cy="12192002"/>
          </a:xfrm>
          <a:prstGeom prst="rect">
            <a:avLst/>
          </a:prstGeom>
        </p:spPr>
      </p:pic>
      <p:sp>
        <p:nvSpPr>
          <p:cNvPr id="7" name="矩形 6"/>
          <p:cNvSpPr/>
          <p:nvPr/>
        </p:nvSpPr>
        <p:spPr>
          <a:xfrm>
            <a:off x="246434" y="235998"/>
            <a:ext cx="11698514" cy="6386286"/>
          </a:xfrm>
          <a:prstGeom prst="rect">
            <a:avLst/>
          </a:prstGeom>
          <a:solidFill>
            <a:schemeClr val="bg1"/>
          </a:solidFill>
          <a:ln>
            <a:solidFill>
              <a:srgbClr val="E03837"/>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不会</a:t>
            </a:r>
            <a:endParaRPr lang="zh-CN" altLang="en-US" dirty="0"/>
          </a:p>
        </p:txBody>
      </p:sp>
      <p:sp>
        <p:nvSpPr>
          <p:cNvPr id="9" name="矩形 8"/>
          <p:cNvSpPr/>
          <p:nvPr/>
        </p:nvSpPr>
        <p:spPr>
          <a:xfrm>
            <a:off x="508000" y="467178"/>
            <a:ext cx="86364" cy="523220"/>
          </a:xfrm>
          <a:prstGeom prst="rect">
            <a:avLst/>
          </a:pr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986971" y="467360"/>
            <a:ext cx="3657600" cy="523220"/>
            <a:chOff x="986971" y="1464035"/>
            <a:chExt cx="3657600" cy="523220"/>
          </a:xfrm>
        </p:grpSpPr>
        <p:sp>
          <p:nvSpPr>
            <p:cNvPr id="13" name="矩形: 圆角 12"/>
            <p:cNvSpPr/>
            <p:nvPr/>
          </p:nvSpPr>
          <p:spPr>
            <a:xfrm>
              <a:off x="986971" y="1464035"/>
              <a:ext cx="3657600" cy="523220"/>
            </a:xfrm>
            <a:prstGeom prst="roundRect">
              <a:avLst/>
            </a:prstGeom>
            <a:solidFill>
              <a:srgbClr val="E03837"/>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1117599" y="1545742"/>
              <a:ext cx="2786743" cy="400110"/>
            </a:xfrm>
            <a:prstGeom prst="rect">
              <a:avLst/>
            </a:prstGeom>
            <a:noFill/>
          </p:spPr>
          <p:txBody>
            <a:bodyPr wrap="square" rtlCol="0">
              <a:spAutoFit/>
            </a:bodyPr>
            <a:lstStyle/>
            <a:p>
              <a:pPr marL="285750" indent="-285750">
                <a:buFont typeface="Wingdings" panose="05000000000000000000" pitchFamily="2" charset="2"/>
                <a:buChar char="u"/>
              </a:pPr>
              <a:r>
                <a:rPr lang="zh-CN" altLang="en-US" sz="2000" b="1" spc="600" dirty="0" smtClean="0">
                  <a:solidFill>
                    <a:schemeClr val="bg1"/>
                  </a:solidFill>
                  <a:latin typeface="思源黑体 CN Light" panose="020B0300000000000000" pitchFamily="34" charset="-122"/>
                  <a:ea typeface="思源黑体 CN Light" panose="020B0300000000000000" pitchFamily="34" charset="-122"/>
                </a:rPr>
                <a:t>第一章 总则</a:t>
              </a:r>
              <a:endParaRPr lang="en-US" altLang="zh-CN" sz="2000" b="1" spc="600" dirty="0" smtClean="0">
                <a:solidFill>
                  <a:schemeClr val="bg1"/>
                </a:solidFill>
                <a:latin typeface="思源黑体 CN Light" panose="020B0300000000000000" pitchFamily="34" charset="-122"/>
                <a:ea typeface="思源黑体 CN Light" panose="020B0300000000000000" pitchFamily="34" charset="-122"/>
              </a:endParaRPr>
            </a:p>
          </p:txBody>
        </p:sp>
      </p:grpSp>
      <p:sp>
        <p:nvSpPr>
          <p:cNvPr id="26" name="文本框 40"/>
          <p:cNvSpPr txBox="1"/>
          <p:nvPr/>
        </p:nvSpPr>
        <p:spPr>
          <a:xfrm>
            <a:off x="894714" y="1532940"/>
            <a:ext cx="6539358" cy="4632037"/>
          </a:xfrm>
          <a:prstGeom prst="rect">
            <a:avLst/>
          </a:prstGeom>
          <a:noFill/>
        </p:spPr>
        <p:txBody>
          <a:bodyPr wrap="square" rtlCol="0">
            <a:spAutoFit/>
          </a:bodyPr>
          <a:lstStyle/>
          <a:p>
            <a:pPr marL="342900" indent="-342900">
              <a:lnSpc>
                <a:spcPct val="150000"/>
              </a:lnSpc>
              <a:spcAft>
                <a:spcPts val="1200"/>
              </a:spcAft>
              <a:buClr>
                <a:srgbClr val="E03837"/>
              </a:buClr>
              <a:buFont typeface="Wingdings" panose="05000000000000000000" pitchFamily="2" charset="2"/>
              <a:buChar char="Ø"/>
            </a:pPr>
            <a:r>
              <a:rPr lang="zh-CN" altLang="en-US" b="1" dirty="0" smtClean="0"/>
              <a:t>第一条  为了</a:t>
            </a:r>
            <a:r>
              <a:rPr lang="en-US" altLang="zh-CN" b="1" dirty="0">
                <a:solidFill>
                  <a:srgbClr val="FF0000"/>
                </a:solidFill>
              </a:rPr>
              <a:t>①</a:t>
            </a:r>
            <a:r>
              <a:rPr lang="zh-CN" altLang="en-US" b="1" dirty="0" smtClean="0">
                <a:solidFill>
                  <a:srgbClr val="FF0000"/>
                </a:solidFill>
              </a:rPr>
              <a:t>加强学校安全教育和管理，</a:t>
            </a:r>
            <a:r>
              <a:rPr lang="en-US" altLang="zh-CN" b="1" dirty="0">
                <a:solidFill>
                  <a:srgbClr val="FF0000"/>
                </a:solidFill>
              </a:rPr>
              <a:t>②</a:t>
            </a:r>
            <a:r>
              <a:rPr lang="zh-CN" altLang="en-US" b="1" dirty="0" smtClean="0">
                <a:solidFill>
                  <a:srgbClr val="FF0000"/>
                </a:solidFill>
              </a:rPr>
              <a:t>提高安全防范能力，</a:t>
            </a:r>
            <a:r>
              <a:rPr lang="en-US" altLang="zh-CN" b="1" dirty="0">
                <a:solidFill>
                  <a:srgbClr val="FF0000"/>
                </a:solidFill>
              </a:rPr>
              <a:t>③</a:t>
            </a:r>
            <a:r>
              <a:rPr lang="zh-CN" altLang="en-US" b="1" dirty="0" smtClean="0">
                <a:solidFill>
                  <a:srgbClr val="FF0000"/>
                </a:solidFill>
              </a:rPr>
              <a:t>预防和处理学校安全事故</a:t>
            </a:r>
            <a:r>
              <a:rPr lang="zh-CN" altLang="en-US" b="1" dirty="0">
                <a:solidFill>
                  <a:srgbClr val="FF0000"/>
                </a:solidFill>
              </a:rPr>
              <a:t>，④保障</a:t>
            </a:r>
            <a:r>
              <a:rPr lang="zh-CN" altLang="en-US" b="1" dirty="0" smtClean="0">
                <a:solidFill>
                  <a:srgbClr val="FF0000"/>
                </a:solidFill>
              </a:rPr>
              <a:t>学生、教职工和学校的合法权益，</a:t>
            </a:r>
            <a:r>
              <a:rPr lang="en-US" altLang="zh-CN" b="1" dirty="0">
                <a:solidFill>
                  <a:srgbClr val="FF0000"/>
                </a:solidFill>
              </a:rPr>
              <a:t>⑤</a:t>
            </a:r>
            <a:r>
              <a:rPr lang="zh-CN" altLang="en-US" b="1" dirty="0" smtClean="0">
                <a:solidFill>
                  <a:srgbClr val="FF0000"/>
                </a:solidFill>
              </a:rPr>
              <a:t>维护学校秩序和社会稳定</a:t>
            </a:r>
            <a:r>
              <a:rPr lang="zh-CN" altLang="en-US" b="1" dirty="0" smtClean="0"/>
              <a:t>，根据</a:t>
            </a:r>
            <a:r>
              <a:rPr lang="en-US" altLang="zh-CN" b="1" dirty="0" smtClean="0"/>
              <a:t>《</a:t>
            </a:r>
            <a:r>
              <a:rPr lang="zh-CN" altLang="en-US" b="1" dirty="0" smtClean="0"/>
              <a:t>中华人民共和国教育法</a:t>
            </a:r>
            <a:r>
              <a:rPr lang="en-US" altLang="zh-CN" b="1" dirty="0" smtClean="0"/>
              <a:t>》《</a:t>
            </a:r>
            <a:r>
              <a:rPr lang="zh-CN" altLang="en-US" b="1" dirty="0" smtClean="0"/>
              <a:t>中华人民共和国突发事件应对法</a:t>
            </a:r>
            <a:r>
              <a:rPr lang="en-US" altLang="zh-CN" b="1" dirty="0" smtClean="0"/>
              <a:t>》</a:t>
            </a:r>
            <a:r>
              <a:rPr lang="zh-CN" altLang="en-US" b="1" dirty="0" smtClean="0"/>
              <a:t>等法律法规，结合本省实际，制定本条例。</a:t>
            </a:r>
            <a:endParaRPr lang="en-US" altLang="zh-CN" b="1" dirty="0" smtClean="0"/>
          </a:p>
          <a:p>
            <a:pPr marL="342900" indent="-342900">
              <a:lnSpc>
                <a:spcPct val="150000"/>
              </a:lnSpc>
              <a:spcAft>
                <a:spcPts val="1800"/>
              </a:spcAft>
              <a:buClr>
                <a:srgbClr val="E03837"/>
              </a:buClr>
              <a:buFont typeface="Wingdings" panose="05000000000000000000" pitchFamily="2" charset="2"/>
              <a:buChar char="Ø"/>
            </a:pPr>
            <a:r>
              <a:rPr lang="zh-CN" altLang="en-US" b="1" dirty="0" smtClean="0"/>
              <a:t>第二条  本条例</a:t>
            </a:r>
            <a:r>
              <a:rPr lang="zh-CN" altLang="en-US" b="1" dirty="0" smtClean="0">
                <a:solidFill>
                  <a:srgbClr val="FF0000"/>
                </a:solidFill>
              </a:rPr>
              <a:t>适用</a:t>
            </a:r>
            <a:r>
              <a:rPr lang="zh-CN" altLang="en-US" b="1" dirty="0" smtClean="0"/>
              <a:t>于本省行政区域内学校安全的</a:t>
            </a:r>
            <a:r>
              <a:rPr lang="zh-CN" altLang="en-US" b="1" dirty="0" smtClean="0">
                <a:solidFill>
                  <a:srgbClr val="FF0000"/>
                </a:solidFill>
              </a:rPr>
              <a:t>管理、保障、教育、培训、应急处置和事故处理</a:t>
            </a:r>
            <a:r>
              <a:rPr lang="zh-CN" altLang="en-US" b="1" dirty="0" smtClean="0"/>
              <a:t>等工作。</a:t>
            </a:r>
            <a:endParaRPr lang="en-US" altLang="zh-CN" b="1" dirty="0" smtClean="0"/>
          </a:p>
          <a:p>
            <a:pPr marL="342900" indent="-342900">
              <a:lnSpc>
                <a:spcPct val="150000"/>
              </a:lnSpc>
              <a:spcAft>
                <a:spcPts val="1200"/>
              </a:spcAft>
              <a:buClr>
                <a:srgbClr val="E03837"/>
              </a:buClr>
              <a:buFont typeface="Wingdings" panose="05000000000000000000" pitchFamily="2" charset="2"/>
              <a:buChar char="Ø"/>
            </a:pPr>
            <a:r>
              <a:rPr lang="zh-CN" altLang="en-US" b="1" dirty="0" smtClean="0"/>
              <a:t>第三条  学校安全工作应当遵循教育规律，</a:t>
            </a:r>
            <a:r>
              <a:rPr lang="zh-CN" altLang="en-US" b="1" dirty="0" smtClean="0">
                <a:solidFill>
                  <a:srgbClr val="FF0000"/>
                </a:solidFill>
              </a:rPr>
              <a:t>以人为本、预防为主，坚持政府负责、属地管理、家校共建、社会协同、综合治理的原则。</a:t>
            </a:r>
            <a:endParaRPr lang="zh-CN" altLang="en-US" b="1" dirty="0">
              <a:solidFill>
                <a:srgbClr val="FF0000"/>
              </a:solidFill>
            </a:endParaRPr>
          </a:p>
        </p:txBody>
      </p:sp>
      <p:sp>
        <p:nvSpPr>
          <p:cNvPr id="19" name="线形标注 2 18"/>
          <p:cNvSpPr/>
          <p:nvPr/>
        </p:nvSpPr>
        <p:spPr>
          <a:xfrm>
            <a:off x="8982372" y="2062394"/>
            <a:ext cx="1493134" cy="542707"/>
          </a:xfrm>
          <a:prstGeom prst="borderCallout2">
            <a:avLst>
              <a:gd name="adj1" fmla="val 18750"/>
              <a:gd name="adj2" fmla="val -8333"/>
              <a:gd name="adj3" fmla="val 18750"/>
              <a:gd name="adj4" fmla="val -16667"/>
              <a:gd name="adj5" fmla="val 19085"/>
              <a:gd name="adj6" fmla="val -80001"/>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rPr>
              <a:t>五项目的</a:t>
            </a:r>
            <a:endParaRPr lang="zh-CN" altLang="en-US" b="1" dirty="0">
              <a:solidFill>
                <a:schemeClr val="tx1"/>
              </a:solidFill>
            </a:endParaRPr>
          </a:p>
        </p:txBody>
      </p:sp>
      <p:sp>
        <p:nvSpPr>
          <p:cNvPr id="23" name="线形标注 2 22"/>
          <p:cNvSpPr/>
          <p:nvPr/>
        </p:nvSpPr>
        <p:spPr>
          <a:xfrm>
            <a:off x="8982372" y="3839210"/>
            <a:ext cx="1493134" cy="493370"/>
          </a:xfrm>
          <a:prstGeom prst="borderCallout2">
            <a:avLst>
              <a:gd name="adj1" fmla="val 18750"/>
              <a:gd name="adj2" fmla="val -8333"/>
              <a:gd name="adj3" fmla="val 18750"/>
              <a:gd name="adj4" fmla="val -16667"/>
              <a:gd name="adj5" fmla="val 18658"/>
              <a:gd name="adj6" fmla="val -80776"/>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rPr>
              <a:t>适用范围</a:t>
            </a:r>
            <a:endParaRPr lang="zh-CN" altLang="en-US" b="1" dirty="0">
              <a:solidFill>
                <a:schemeClr val="tx1"/>
              </a:solidFill>
            </a:endParaRPr>
          </a:p>
        </p:txBody>
      </p:sp>
      <p:sp>
        <p:nvSpPr>
          <p:cNvPr id="11" name="线形标注 2 10"/>
          <p:cNvSpPr/>
          <p:nvPr/>
        </p:nvSpPr>
        <p:spPr>
          <a:xfrm>
            <a:off x="9010015" y="5000625"/>
            <a:ext cx="1588770" cy="493395"/>
          </a:xfrm>
          <a:prstGeom prst="borderCallout2">
            <a:avLst>
              <a:gd name="adj1" fmla="val 18750"/>
              <a:gd name="adj2" fmla="val -8333"/>
              <a:gd name="adj3" fmla="val 18750"/>
              <a:gd name="adj4" fmla="val -16667"/>
              <a:gd name="adj5" fmla="val 18658"/>
              <a:gd name="adj6" fmla="val -80776"/>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rPr>
              <a:t>工作方针原则</a:t>
            </a:r>
            <a:endParaRPr lang="zh-CN" altLang="en-US"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duotone>
              <a:prstClr val="black"/>
              <a:schemeClr val="accent2">
                <a:tint val="45000"/>
                <a:satMod val="400000"/>
              </a:schemeClr>
            </a:duotone>
          </a:blip>
          <a:srcRect l="1821" t="2336" r="1040" b="2792"/>
          <a:stretch>
            <a:fillRect/>
          </a:stretch>
        </p:blipFill>
        <p:spPr>
          <a:xfrm rot="5400000">
            <a:off x="2667002" y="-2667002"/>
            <a:ext cx="6857998" cy="12192002"/>
          </a:xfrm>
          <a:prstGeom prst="rect">
            <a:avLst/>
          </a:prstGeom>
        </p:spPr>
      </p:pic>
      <p:sp>
        <p:nvSpPr>
          <p:cNvPr id="7" name="矩形 6"/>
          <p:cNvSpPr/>
          <p:nvPr/>
        </p:nvSpPr>
        <p:spPr>
          <a:xfrm>
            <a:off x="201405" y="152523"/>
            <a:ext cx="11698514" cy="6386286"/>
          </a:xfrm>
          <a:prstGeom prst="rect">
            <a:avLst/>
          </a:prstGeom>
          <a:solidFill>
            <a:schemeClr val="bg1"/>
          </a:solidFill>
          <a:ln>
            <a:solidFill>
              <a:srgbClr val="E03837"/>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08000" y="467178"/>
            <a:ext cx="86364" cy="523220"/>
          </a:xfrm>
          <a:prstGeom prst="rect">
            <a:avLst/>
          </a:pr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986971" y="467360"/>
            <a:ext cx="3657600" cy="523220"/>
            <a:chOff x="986971" y="1464035"/>
            <a:chExt cx="3657600" cy="523220"/>
          </a:xfrm>
        </p:grpSpPr>
        <p:sp>
          <p:nvSpPr>
            <p:cNvPr id="13" name="矩形: 圆角 12"/>
            <p:cNvSpPr/>
            <p:nvPr/>
          </p:nvSpPr>
          <p:spPr>
            <a:xfrm>
              <a:off x="986971" y="1464035"/>
              <a:ext cx="3657600" cy="523220"/>
            </a:xfrm>
            <a:prstGeom prst="roundRect">
              <a:avLst/>
            </a:prstGeom>
            <a:solidFill>
              <a:srgbClr val="E03837"/>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1117599" y="1545742"/>
              <a:ext cx="2786743" cy="400110"/>
            </a:xfrm>
            <a:prstGeom prst="rect">
              <a:avLst/>
            </a:prstGeom>
            <a:noFill/>
          </p:spPr>
          <p:txBody>
            <a:bodyPr wrap="square" rtlCol="0">
              <a:spAutoFit/>
            </a:bodyPr>
            <a:lstStyle/>
            <a:p>
              <a:pPr marL="285750" indent="-285750">
                <a:buFont typeface="Wingdings" panose="05000000000000000000" pitchFamily="2" charset="2"/>
                <a:buChar char="u"/>
              </a:pPr>
              <a:r>
                <a:rPr lang="zh-CN" altLang="en-US" sz="2000" b="1" spc="600" dirty="0" smtClean="0">
                  <a:solidFill>
                    <a:schemeClr val="bg1"/>
                  </a:solidFill>
                  <a:latin typeface="思源黑体 CN Light" panose="020B0300000000000000" pitchFamily="34" charset="-122"/>
                  <a:ea typeface="思源黑体 CN Light" panose="020B0300000000000000" pitchFamily="34" charset="-122"/>
                </a:rPr>
                <a:t>第一章 总则</a:t>
              </a:r>
              <a:endParaRPr lang="en-US" altLang="zh-CN" sz="2000" b="1" spc="600" dirty="0" smtClean="0">
                <a:solidFill>
                  <a:schemeClr val="bg1"/>
                </a:solidFill>
                <a:latin typeface="思源黑体 CN Light" panose="020B0300000000000000" pitchFamily="34" charset="-122"/>
                <a:ea typeface="思源黑体 CN Light" panose="020B0300000000000000" pitchFamily="34" charset="-122"/>
              </a:endParaRPr>
            </a:p>
          </p:txBody>
        </p:sp>
      </p:grpSp>
      <p:sp>
        <p:nvSpPr>
          <p:cNvPr id="26" name="文本框 40"/>
          <p:cNvSpPr txBox="1"/>
          <p:nvPr/>
        </p:nvSpPr>
        <p:spPr>
          <a:xfrm>
            <a:off x="894715" y="1532940"/>
            <a:ext cx="6329046" cy="3154710"/>
          </a:xfrm>
          <a:prstGeom prst="rect">
            <a:avLst/>
          </a:prstGeom>
          <a:noFill/>
        </p:spPr>
        <p:txBody>
          <a:bodyPr wrap="square" rtlCol="0">
            <a:spAutoFit/>
          </a:bodyPr>
          <a:lstStyle/>
          <a:p>
            <a:pPr marL="342900" indent="-342900">
              <a:lnSpc>
                <a:spcPct val="150000"/>
              </a:lnSpc>
              <a:spcAft>
                <a:spcPts val="1200"/>
              </a:spcAft>
              <a:buClr>
                <a:srgbClr val="E03837"/>
              </a:buClr>
              <a:buFont typeface="Wingdings" panose="05000000000000000000" pitchFamily="2" charset="2"/>
              <a:buChar char="Ø"/>
            </a:pPr>
            <a:r>
              <a:rPr lang="zh-CN" altLang="en-US" b="1" dirty="0"/>
              <a:t>第四条</a:t>
            </a:r>
            <a:r>
              <a:rPr lang="zh-CN" altLang="en-US" b="1" dirty="0">
                <a:solidFill>
                  <a:srgbClr val="FF0000"/>
                </a:solidFill>
              </a:rPr>
              <a:t>  县级以上人民政府领导本行政区域内</a:t>
            </a:r>
            <a:r>
              <a:rPr lang="zh-CN" altLang="en-US" b="1" dirty="0"/>
              <a:t>学校安全工作</a:t>
            </a:r>
            <a:r>
              <a:rPr lang="zh-CN" altLang="en-US" b="1" dirty="0" smtClean="0"/>
              <a:t>，完善</a:t>
            </a:r>
            <a:r>
              <a:rPr lang="zh-CN" altLang="en-US" b="1" dirty="0"/>
              <a:t>学校安全工作机制，建设学校安全防控体系。</a:t>
            </a:r>
          </a:p>
          <a:p>
            <a:pPr>
              <a:lnSpc>
                <a:spcPct val="150000"/>
              </a:lnSpc>
              <a:spcAft>
                <a:spcPts val="1200"/>
              </a:spcAft>
              <a:buClr>
                <a:srgbClr val="E03837"/>
              </a:buClr>
            </a:pPr>
            <a:r>
              <a:rPr lang="zh-CN" altLang="en-US" b="1" dirty="0" smtClean="0">
                <a:solidFill>
                  <a:srgbClr val="FF0000"/>
                </a:solidFill>
              </a:rPr>
              <a:t>    县</a:t>
            </a:r>
            <a:r>
              <a:rPr lang="zh-CN" altLang="en-US" b="1" dirty="0">
                <a:solidFill>
                  <a:srgbClr val="FF0000"/>
                </a:solidFill>
              </a:rPr>
              <a:t>级以上人民政府教育、人力资源社会保障等学校主管部门</a:t>
            </a:r>
            <a:r>
              <a:rPr lang="zh-CN" altLang="en-US" b="1" dirty="0"/>
              <a:t>按照各自职责对学校落实安全制度情况进行</a:t>
            </a:r>
            <a:r>
              <a:rPr lang="zh-CN" altLang="en-US" b="1" dirty="0">
                <a:solidFill>
                  <a:srgbClr val="FF0000"/>
                </a:solidFill>
              </a:rPr>
              <a:t>指导、监督、检查</a:t>
            </a:r>
            <a:r>
              <a:rPr lang="zh-CN" altLang="en-US" b="1" dirty="0"/>
              <a:t>。县级以上人民政府公安机关依法维护校园周边的治安和交通秩序，指导学校做好校园安全保卫工作，及时依法处置学校突发事件和违法犯罪案件</a:t>
            </a:r>
            <a:r>
              <a:rPr lang="zh-CN" altLang="en-US" b="1" dirty="0" smtClean="0"/>
              <a:t>。</a:t>
            </a:r>
            <a:endParaRPr lang="zh-CN" altLang="en-US" b="1" dirty="0"/>
          </a:p>
        </p:txBody>
      </p:sp>
      <p:sp>
        <p:nvSpPr>
          <p:cNvPr id="14" name="线形标注 2 13"/>
          <p:cNvSpPr/>
          <p:nvPr/>
        </p:nvSpPr>
        <p:spPr>
          <a:xfrm>
            <a:off x="8735599" y="1665513"/>
            <a:ext cx="2472395" cy="575474"/>
          </a:xfrm>
          <a:prstGeom prst="borderCallout2">
            <a:avLst>
              <a:gd name="adj1" fmla="val 18750"/>
              <a:gd name="adj2" fmla="val -8333"/>
              <a:gd name="adj3" fmla="val 18750"/>
              <a:gd name="adj4" fmla="val -16667"/>
              <a:gd name="adj5" fmla="val 19721"/>
              <a:gd name="adj6" fmla="val -42821"/>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rPr>
              <a:t>责任主体、领导责任</a:t>
            </a:r>
            <a:endParaRPr lang="zh-CN" altLang="en-US" b="1" dirty="0">
              <a:solidFill>
                <a:schemeClr val="tx1"/>
              </a:solidFill>
            </a:endParaRPr>
          </a:p>
        </p:txBody>
      </p:sp>
      <p:sp>
        <p:nvSpPr>
          <p:cNvPr id="16" name="线形标注 2 15"/>
          <p:cNvSpPr/>
          <p:nvPr/>
        </p:nvSpPr>
        <p:spPr>
          <a:xfrm>
            <a:off x="8735599" y="2670516"/>
            <a:ext cx="2472395" cy="608007"/>
          </a:xfrm>
          <a:prstGeom prst="borderCallout2">
            <a:avLst>
              <a:gd name="adj1" fmla="val 18750"/>
              <a:gd name="adj2" fmla="val -8333"/>
              <a:gd name="adj3" fmla="val 18750"/>
              <a:gd name="adj4" fmla="val -16667"/>
              <a:gd name="adj5" fmla="val 18885"/>
              <a:gd name="adj6" fmla="val -42204"/>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rPr>
              <a:t>高新区</a:t>
            </a:r>
            <a:endParaRPr lang="zh-CN" altLang="en-US" b="1" dirty="0">
              <a:solidFill>
                <a:schemeClr val="tx1"/>
              </a:solidFill>
            </a:endParaRPr>
          </a:p>
        </p:txBody>
      </p:sp>
      <p:sp>
        <p:nvSpPr>
          <p:cNvPr id="17" name="线形标注 2 16"/>
          <p:cNvSpPr/>
          <p:nvPr/>
        </p:nvSpPr>
        <p:spPr>
          <a:xfrm>
            <a:off x="8735598" y="3810486"/>
            <a:ext cx="2472395" cy="608007"/>
          </a:xfrm>
          <a:prstGeom prst="borderCallout2">
            <a:avLst>
              <a:gd name="adj1" fmla="val 18750"/>
              <a:gd name="adj2" fmla="val -8333"/>
              <a:gd name="adj3" fmla="val 18750"/>
              <a:gd name="adj4" fmla="val -16667"/>
              <a:gd name="adj5" fmla="val -60235"/>
              <a:gd name="adj6" fmla="val -45619"/>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rPr>
              <a:t>管什么</a:t>
            </a:r>
            <a:endParaRPr lang="zh-CN" altLang="en-US"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duotone>
              <a:prstClr val="black"/>
              <a:schemeClr val="accent2">
                <a:tint val="45000"/>
                <a:satMod val="400000"/>
              </a:schemeClr>
            </a:duotone>
          </a:blip>
          <a:srcRect l="1821" t="2336" r="1040" b="2792"/>
          <a:stretch>
            <a:fillRect/>
          </a:stretch>
        </p:blipFill>
        <p:spPr>
          <a:xfrm rot="5400000">
            <a:off x="2667002" y="-2667002"/>
            <a:ext cx="6857998" cy="12192002"/>
          </a:xfrm>
          <a:prstGeom prst="rect">
            <a:avLst/>
          </a:prstGeom>
        </p:spPr>
      </p:pic>
      <p:sp>
        <p:nvSpPr>
          <p:cNvPr id="7" name="矩形 6"/>
          <p:cNvSpPr/>
          <p:nvPr/>
        </p:nvSpPr>
        <p:spPr>
          <a:xfrm>
            <a:off x="247286" y="245091"/>
            <a:ext cx="11698514" cy="6386286"/>
          </a:xfrm>
          <a:prstGeom prst="rect">
            <a:avLst/>
          </a:prstGeom>
          <a:solidFill>
            <a:schemeClr val="bg1"/>
          </a:solidFill>
          <a:ln>
            <a:solidFill>
              <a:srgbClr val="E03837"/>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08000" y="467178"/>
            <a:ext cx="86364" cy="523220"/>
          </a:xfrm>
          <a:prstGeom prst="rect">
            <a:avLst/>
          </a:pr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986971" y="467360"/>
            <a:ext cx="3657600" cy="523220"/>
            <a:chOff x="986971" y="1464035"/>
            <a:chExt cx="3657600" cy="523220"/>
          </a:xfrm>
        </p:grpSpPr>
        <p:sp>
          <p:nvSpPr>
            <p:cNvPr id="13" name="矩形: 圆角 12"/>
            <p:cNvSpPr/>
            <p:nvPr/>
          </p:nvSpPr>
          <p:spPr>
            <a:xfrm>
              <a:off x="986971" y="1464035"/>
              <a:ext cx="3657600" cy="523220"/>
            </a:xfrm>
            <a:prstGeom prst="roundRect">
              <a:avLst/>
            </a:prstGeom>
            <a:solidFill>
              <a:srgbClr val="E03837"/>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1117599" y="1545742"/>
              <a:ext cx="2786743" cy="400110"/>
            </a:xfrm>
            <a:prstGeom prst="rect">
              <a:avLst/>
            </a:prstGeom>
            <a:noFill/>
          </p:spPr>
          <p:txBody>
            <a:bodyPr wrap="square" rtlCol="0">
              <a:spAutoFit/>
            </a:bodyPr>
            <a:lstStyle/>
            <a:p>
              <a:pPr marL="285750" indent="-285750">
                <a:buFont typeface="Wingdings" panose="05000000000000000000" pitchFamily="2" charset="2"/>
                <a:buChar char="u"/>
              </a:pPr>
              <a:r>
                <a:rPr lang="zh-CN" altLang="en-US" sz="2000" b="1" spc="600" dirty="0" smtClean="0">
                  <a:solidFill>
                    <a:schemeClr val="bg1"/>
                  </a:solidFill>
                  <a:latin typeface="思源黑体 CN Light" panose="020B0300000000000000" pitchFamily="34" charset="-122"/>
                  <a:ea typeface="思源黑体 CN Light" panose="020B0300000000000000" pitchFamily="34" charset="-122"/>
                </a:rPr>
                <a:t>第一章 总则</a:t>
              </a:r>
              <a:endParaRPr lang="en-US" altLang="zh-CN" sz="2000" b="1" spc="600" dirty="0" smtClean="0">
                <a:solidFill>
                  <a:schemeClr val="bg1"/>
                </a:solidFill>
                <a:latin typeface="思源黑体 CN Light" panose="020B0300000000000000" pitchFamily="34" charset="-122"/>
                <a:ea typeface="思源黑体 CN Light" panose="020B0300000000000000" pitchFamily="34" charset="-122"/>
              </a:endParaRPr>
            </a:p>
          </p:txBody>
        </p:sp>
      </p:grpSp>
      <p:sp>
        <p:nvSpPr>
          <p:cNvPr id="26" name="文本框 40"/>
          <p:cNvSpPr txBox="1"/>
          <p:nvPr/>
        </p:nvSpPr>
        <p:spPr>
          <a:xfrm>
            <a:off x="986971" y="1386264"/>
            <a:ext cx="6358709" cy="3308598"/>
          </a:xfrm>
          <a:prstGeom prst="rect">
            <a:avLst/>
          </a:prstGeom>
          <a:noFill/>
        </p:spPr>
        <p:txBody>
          <a:bodyPr wrap="square" rtlCol="0">
            <a:spAutoFit/>
          </a:bodyPr>
          <a:lstStyle/>
          <a:p>
            <a:pPr marL="342900" indent="-342900">
              <a:lnSpc>
                <a:spcPct val="150000"/>
              </a:lnSpc>
              <a:spcAft>
                <a:spcPts val="1200"/>
              </a:spcAft>
              <a:buClr>
                <a:srgbClr val="E03837"/>
              </a:buClr>
              <a:buFont typeface="Wingdings" panose="05000000000000000000" pitchFamily="2" charset="2"/>
              <a:buChar char="Ø"/>
            </a:pPr>
            <a:r>
              <a:rPr lang="zh-CN" altLang="en-US" b="1" dirty="0"/>
              <a:t>第六条  </a:t>
            </a:r>
            <a:r>
              <a:rPr lang="zh-CN" altLang="en-US" b="1" dirty="0">
                <a:solidFill>
                  <a:srgbClr val="FF0000"/>
                </a:solidFill>
              </a:rPr>
              <a:t>学校应当建立健全安全管理制度，采取措施保障学生在学校期间以及参加学校组织的校外活动中的安全。</a:t>
            </a:r>
          </a:p>
          <a:p>
            <a:pPr marL="342900" indent="-342900">
              <a:lnSpc>
                <a:spcPct val="150000"/>
              </a:lnSpc>
              <a:spcAft>
                <a:spcPts val="1200"/>
              </a:spcAft>
              <a:buClr>
                <a:srgbClr val="E03837"/>
              </a:buClr>
              <a:buFont typeface="Wingdings" panose="05000000000000000000" pitchFamily="2" charset="2"/>
              <a:buChar char="Ø"/>
            </a:pPr>
            <a:r>
              <a:rPr lang="zh-CN" altLang="en-US" b="1" dirty="0" smtClean="0"/>
              <a:t>第八</a:t>
            </a:r>
            <a:r>
              <a:rPr lang="zh-CN" altLang="en-US" b="1" dirty="0"/>
              <a:t>条  </a:t>
            </a:r>
            <a:r>
              <a:rPr lang="zh-CN" altLang="en-US" b="1" dirty="0">
                <a:solidFill>
                  <a:srgbClr val="FF0000"/>
                </a:solidFill>
              </a:rPr>
              <a:t>学生</a:t>
            </a:r>
            <a:r>
              <a:rPr lang="zh-CN" altLang="en-US" b="1" dirty="0" smtClean="0"/>
              <a:t>应当遵守</a:t>
            </a:r>
            <a:r>
              <a:rPr lang="zh-CN" altLang="en-US" b="1" dirty="0"/>
              <a:t>法律法规和学校的安全管理制度，接受学校安全教育和管理，不得从事危及自身和他人安全的活动。</a:t>
            </a:r>
          </a:p>
          <a:p>
            <a:pPr>
              <a:lnSpc>
                <a:spcPct val="150000"/>
              </a:lnSpc>
              <a:spcAft>
                <a:spcPts val="1200"/>
              </a:spcAft>
              <a:buClr>
                <a:srgbClr val="E03837"/>
              </a:buClr>
            </a:pPr>
            <a:r>
              <a:rPr lang="zh-CN" altLang="en-US" b="1" dirty="0" smtClean="0">
                <a:solidFill>
                  <a:srgbClr val="FF0000"/>
                </a:solidFill>
              </a:rPr>
              <a:t>    学生</a:t>
            </a:r>
            <a:r>
              <a:rPr lang="zh-CN" altLang="en-US" b="1" dirty="0">
                <a:solidFill>
                  <a:srgbClr val="FF0000"/>
                </a:solidFill>
              </a:rPr>
              <a:t>父母或者其他</a:t>
            </a:r>
            <a:r>
              <a:rPr lang="zh-CN" altLang="en-US" b="1" dirty="0" smtClean="0">
                <a:solidFill>
                  <a:srgbClr val="FF0000"/>
                </a:solidFill>
              </a:rPr>
              <a:t>监护人</a:t>
            </a:r>
            <a:r>
              <a:rPr lang="zh-CN" altLang="en-US" b="1" dirty="0" smtClean="0"/>
              <a:t>应当</a:t>
            </a:r>
            <a:r>
              <a:rPr lang="zh-CN" altLang="en-US" b="1" dirty="0"/>
              <a:t>依法履行监护责任，配合学校做好学生的安全教育</a:t>
            </a:r>
            <a:r>
              <a:rPr lang="zh-CN" altLang="en-US" b="1" dirty="0" smtClean="0"/>
              <a:t>。</a:t>
            </a:r>
            <a:endParaRPr lang="zh-CN" altLang="en-US" b="1" dirty="0"/>
          </a:p>
        </p:txBody>
      </p:sp>
      <p:sp>
        <p:nvSpPr>
          <p:cNvPr id="14" name="线形标注 2 13"/>
          <p:cNvSpPr/>
          <p:nvPr/>
        </p:nvSpPr>
        <p:spPr>
          <a:xfrm>
            <a:off x="9105689" y="1599382"/>
            <a:ext cx="2203407" cy="493370"/>
          </a:xfrm>
          <a:prstGeom prst="borderCallout2">
            <a:avLst>
              <a:gd name="adj1" fmla="val 18750"/>
              <a:gd name="adj2" fmla="val -8333"/>
              <a:gd name="adj3" fmla="val 18750"/>
              <a:gd name="adj4" fmla="val -16667"/>
              <a:gd name="adj5" fmla="val 18056"/>
              <a:gd name="adj6" fmla="val -72162"/>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rPr>
              <a:t>明确了学校的责任</a:t>
            </a:r>
            <a:endParaRPr lang="zh-CN" altLang="en-US" b="1" dirty="0">
              <a:solidFill>
                <a:schemeClr val="tx1"/>
              </a:solidFill>
            </a:endParaRPr>
          </a:p>
        </p:txBody>
      </p:sp>
      <p:sp>
        <p:nvSpPr>
          <p:cNvPr id="17" name="线形标注 2 16"/>
          <p:cNvSpPr/>
          <p:nvPr/>
        </p:nvSpPr>
        <p:spPr>
          <a:xfrm>
            <a:off x="9105688" y="2493462"/>
            <a:ext cx="2203407" cy="493370"/>
          </a:xfrm>
          <a:prstGeom prst="borderCallout2">
            <a:avLst>
              <a:gd name="adj1" fmla="val 18750"/>
              <a:gd name="adj2" fmla="val -8333"/>
              <a:gd name="adj3" fmla="val 18750"/>
              <a:gd name="adj4" fmla="val -16667"/>
              <a:gd name="adj5" fmla="val 18056"/>
              <a:gd name="adj6" fmla="val -72162"/>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rPr>
              <a:t>学生的义务</a:t>
            </a:r>
            <a:endParaRPr lang="zh-CN" altLang="en-US" b="1" dirty="0">
              <a:solidFill>
                <a:schemeClr val="tx1"/>
              </a:solidFill>
            </a:endParaRPr>
          </a:p>
        </p:txBody>
      </p:sp>
      <p:sp>
        <p:nvSpPr>
          <p:cNvPr id="18" name="线形标注 2 17"/>
          <p:cNvSpPr/>
          <p:nvPr/>
        </p:nvSpPr>
        <p:spPr>
          <a:xfrm>
            <a:off x="9105689" y="3895542"/>
            <a:ext cx="2203407" cy="493370"/>
          </a:xfrm>
          <a:prstGeom prst="borderCallout2">
            <a:avLst>
              <a:gd name="adj1" fmla="val 18750"/>
              <a:gd name="adj2" fmla="val -8333"/>
              <a:gd name="adj3" fmla="val 18750"/>
              <a:gd name="adj4" fmla="val -16667"/>
              <a:gd name="adj5" fmla="val 18056"/>
              <a:gd name="adj6" fmla="val -72162"/>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rPr>
              <a:t>监护人的义务</a:t>
            </a:r>
            <a:endParaRPr lang="zh-CN" altLang="en-US" b="1" dirty="0">
              <a:solidFill>
                <a:schemeClr val="tx1"/>
              </a:solidFill>
            </a:endParaRPr>
          </a:p>
        </p:txBody>
      </p:sp>
      <p:grpSp>
        <p:nvGrpSpPr>
          <p:cNvPr id="12" name="组合 11"/>
          <p:cNvGrpSpPr/>
          <p:nvPr/>
        </p:nvGrpSpPr>
        <p:grpSpPr>
          <a:xfrm>
            <a:off x="4825672" y="4418081"/>
            <a:ext cx="3108308" cy="2110863"/>
            <a:chOff x="6849067" y="1318892"/>
            <a:chExt cx="4370708" cy="3028135"/>
          </a:xfrm>
        </p:grpSpPr>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4077" y="1528380"/>
              <a:ext cx="4010769" cy="2604956"/>
            </a:xfrm>
            <a:prstGeom prst="rect">
              <a:avLst/>
            </a:prstGeom>
            <a:ln>
              <a:solidFill>
                <a:schemeClr val="bg1">
                  <a:lumMod val="65000"/>
                </a:schemeClr>
              </a:solidFill>
            </a:ln>
            <a:effectLst>
              <a:outerShdw blurRad="63500" algn="ctr" rotWithShape="0">
                <a:prstClr val="black">
                  <a:alpha val="40000"/>
                </a:prstClr>
              </a:outerShdw>
            </a:effectLst>
          </p:spPr>
        </p:pic>
        <p:sp>
          <p:nvSpPr>
            <p:cNvPr id="19" name="半闭框 18"/>
            <p:cNvSpPr/>
            <p:nvPr/>
          </p:nvSpPr>
          <p:spPr>
            <a:xfrm>
              <a:off x="6849067" y="1318892"/>
              <a:ext cx="310910" cy="310910"/>
            </a:xfrm>
            <a:prstGeom prst="halfFrame">
              <a:avLst/>
            </a:pr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半闭框 19"/>
            <p:cNvSpPr/>
            <p:nvPr/>
          </p:nvSpPr>
          <p:spPr>
            <a:xfrm rot="10800000">
              <a:off x="10908865" y="4036117"/>
              <a:ext cx="310910" cy="310910"/>
            </a:xfrm>
            <a:prstGeom prst="halfFrame">
              <a:avLst/>
            </a:pr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duotone>
              <a:prstClr val="black"/>
              <a:schemeClr val="accent2">
                <a:tint val="45000"/>
                <a:satMod val="400000"/>
              </a:schemeClr>
            </a:duotone>
          </a:blip>
          <a:srcRect l="1821" t="2336" r="1040" b="2792"/>
          <a:stretch>
            <a:fillRect/>
          </a:stretch>
        </p:blipFill>
        <p:spPr>
          <a:xfrm rot="5400000">
            <a:off x="2667002" y="-2667002"/>
            <a:ext cx="6857998" cy="12192002"/>
          </a:xfrm>
          <a:prstGeom prst="rect">
            <a:avLst/>
          </a:prstGeom>
        </p:spPr>
      </p:pic>
      <p:sp>
        <p:nvSpPr>
          <p:cNvPr id="7" name="矩形 6"/>
          <p:cNvSpPr/>
          <p:nvPr/>
        </p:nvSpPr>
        <p:spPr>
          <a:xfrm>
            <a:off x="247286" y="253727"/>
            <a:ext cx="11698514" cy="6386286"/>
          </a:xfrm>
          <a:prstGeom prst="rect">
            <a:avLst/>
          </a:prstGeom>
          <a:solidFill>
            <a:schemeClr val="bg1"/>
          </a:solidFill>
          <a:ln>
            <a:solidFill>
              <a:srgbClr val="E03837"/>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08000" y="467178"/>
            <a:ext cx="86364" cy="523220"/>
          </a:xfrm>
          <a:prstGeom prst="rect">
            <a:avLst/>
          </a:prstGeom>
          <a:solidFill>
            <a:srgbClr val="E03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986971" y="467360"/>
            <a:ext cx="3657600" cy="523220"/>
            <a:chOff x="986971" y="1464035"/>
            <a:chExt cx="3657600" cy="523220"/>
          </a:xfrm>
        </p:grpSpPr>
        <p:sp>
          <p:nvSpPr>
            <p:cNvPr id="13" name="矩形: 圆角 12"/>
            <p:cNvSpPr/>
            <p:nvPr/>
          </p:nvSpPr>
          <p:spPr>
            <a:xfrm>
              <a:off x="986971" y="1464035"/>
              <a:ext cx="3657600" cy="523220"/>
            </a:xfrm>
            <a:prstGeom prst="roundRect">
              <a:avLst/>
            </a:prstGeom>
            <a:solidFill>
              <a:srgbClr val="E03837"/>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1117599" y="1545742"/>
              <a:ext cx="2786743" cy="400110"/>
            </a:xfrm>
            <a:prstGeom prst="rect">
              <a:avLst/>
            </a:prstGeom>
            <a:noFill/>
          </p:spPr>
          <p:txBody>
            <a:bodyPr wrap="square" rtlCol="0">
              <a:spAutoFit/>
            </a:bodyPr>
            <a:lstStyle/>
            <a:p>
              <a:pPr marL="285750" indent="-285750">
                <a:buFont typeface="Wingdings" panose="05000000000000000000" pitchFamily="2" charset="2"/>
                <a:buChar char="u"/>
              </a:pPr>
              <a:r>
                <a:rPr lang="zh-CN" altLang="en-US" sz="2000" b="1" spc="600" dirty="0" smtClean="0">
                  <a:solidFill>
                    <a:schemeClr val="bg1"/>
                  </a:solidFill>
                  <a:latin typeface="思源黑体 CN Light" panose="020B0300000000000000" pitchFamily="34" charset="-122"/>
                  <a:ea typeface="思源黑体 CN Light" panose="020B0300000000000000" pitchFamily="34" charset="-122"/>
                </a:rPr>
                <a:t>第一章 总则</a:t>
              </a:r>
              <a:endParaRPr lang="en-US" altLang="zh-CN" sz="2000" b="1" spc="600" dirty="0" smtClean="0">
                <a:solidFill>
                  <a:schemeClr val="bg1"/>
                </a:solidFill>
                <a:latin typeface="思源黑体 CN Light" panose="020B0300000000000000" pitchFamily="34" charset="-122"/>
                <a:ea typeface="思源黑体 CN Light" panose="020B0300000000000000" pitchFamily="34" charset="-122"/>
              </a:endParaRPr>
            </a:p>
          </p:txBody>
        </p:sp>
      </p:grpSp>
      <p:sp>
        <p:nvSpPr>
          <p:cNvPr id="26" name="文本框 40"/>
          <p:cNvSpPr txBox="1"/>
          <p:nvPr/>
        </p:nvSpPr>
        <p:spPr>
          <a:xfrm>
            <a:off x="986969" y="1386264"/>
            <a:ext cx="6748855" cy="5693866"/>
          </a:xfrm>
          <a:prstGeom prst="rect">
            <a:avLst/>
          </a:prstGeom>
          <a:noFill/>
        </p:spPr>
        <p:txBody>
          <a:bodyPr wrap="square" rtlCol="0">
            <a:spAutoFit/>
          </a:bodyPr>
          <a:lstStyle/>
          <a:p>
            <a:pPr marL="342900" indent="-342900">
              <a:lnSpc>
                <a:spcPct val="150000"/>
              </a:lnSpc>
              <a:spcAft>
                <a:spcPts val="1200"/>
              </a:spcAft>
              <a:buClr>
                <a:srgbClr val="E03837"/>
              </a:buClr>
              <a:buFont typeface="Wingdings" panose="05000000000000000000" pitchFamily="2" charset="2"/>
              <a:buChar char="Ø"/>
            </a:pPr>
            <a:r>
              <a:rPr lang="zh-CN" altLang="en-US" b="1" dirty="0" smtClean="0"/>
              <a:t>第九</a:t>
            </a:r>
            <a:r>
              <a:rPr lang="zh-CN" altLang="en-US" b="1" dirty="0"/>
              <a:t>条  </a:t>
            </a:r>
            <a:r>
              <a:rPr lang="zh-CN" altLang="en-US" b="1" dirty="0">
                <a:solidFill>
                  <a:srgbClr val="FF0000"/>
                </a:solidFill>
              </a:rPr>
              <a:t>工会、共产主义青年团 </a:t>
            </a:r>
            <a:r>
              <a:rPr lang="zh-CN" altLang="en-US" b="1" dirty="0"/>
              <a:t>、妇女联合会、残疾人联合会等团体应当协助做好学校安全工作</a:t>
            </a:r>
            <a:r>
              <a:rPr lang="zh-CN" altLang="en-US" b="1" dirty="0" smtClean="0"/>
              <a:t>。</a:t>
            </a:r>
            <a:endParaRPr lang="en-US" altLang="zh-CN" b="1" dirty="0" smtClean="0"/>
          </a:p>
          <a:p>
            <a:pPr>
              <a:lnSpc>
                <a:spcPct val="150000"/>
              </a:lnSpc>
              <a:spcAft>
                <a:spcPts val="1200"/>
              </a:spcAft>
              <a:buClr>
                <a:srgbClr val="E03837"/>
              </a:buClr>
            </a:pPr>
            <a:r>
              <a:rPr lang="zh-CN" altLang="en-US" b="1" dirty="0" smtClean="0">
                <a:solidFill>
                  <a:srgbClr val="FF0000"/>
                </a:solidFill>
              </a:rPr>
              <a:t>    鼓励</a:t>
            </a:r>
            <a:r>
              <a:rPr lang="zh-CN" altLang="en-US" b="1" dirty="0">
                <a:solidFill>
                  <a:srgbClr val="FF0000"/>
                </a:solidFill>
              </a:rPr>
              <a:t>科研机构、社会组织等开展学校安全教育和管理研究，在县级以上人民政府教育、人力资源社会保障等学校主管部门的指导监督下开展学校安全培训、宣传和评价等工作</a:t>
            </a:r>
            <a:r>
              <a:rPr lang="zh-CN" altLang="en-US" b="1" dirty="0" smtClean="0">
                <a:solidFill>
                  <a:srgbClr val="FF0000"/>
                </a:solidFill>
              </a:rPr>
              <a:t>。</a:t>
            </a:r>
            <a:endParaRPr lang="en-US" altLang="zh-CN" b="1" dirty="0" smtClean="0">
              <a:solidFill>
                <a:srgbClr val="FF0000"/>
              </a:solidFill>
            </a:endParaRPr>
          </a:p>
          <a:p>
            <a:pPr marL="342900" indent="-342900">
              <a:lnSpc>
                <a:spcPct val="150000"/>
              </a:lnSpc>
              <a:spcAft>
                <a:spcPts val="1200"/>
              </a:spcAft>
              <a:buClr>
                <a:srgbClr val="E03837"/>
              </a:buClr>
              <a:buFont typeface="Wingdings" panose="05000000000000000000" pitchFamily="2" charset="2"/>
              <a:buChar char="Ø"/>
            </a:pPr>
            <a:r>
              <a:rPr lang="zh-CN" altLang="en-US" b="1" dirty="0"/>
              <a:t>第十一条  新闻媒体应当开展形式多样的学校安全知识宣传，发布有关学校安全的公益广告，</a:t>
            </a:r>
            <a:r>
              <a:rPr lang="zh-CN" altLang="en-US" b="1" dirty="0">
                <a:solidFill>
                  <a:srgbClr val="FF0000"/>
                </a:solidFill>
              </a:rPr>
              <a:t>客观、公正地报道学校安全事件和安全事故信息</a:t>
            </a:r>
            <a:r>
              <a:rPr lang="zh-CN" altLang="en-US" b="1" dirty="0"/>
              <a:t>，营造良好的学校安全舆论环境。</a:t>
            </a:r>
            <a:endParaRPr lang="en-US" altLang="zh-CN" b="1" dirty="0"/>
          </a:p>
          <a:p>
            <a:pPr>
              <a:lnSpc>
                <a:spcPct val="150000"/>
              </a:lnSpc>
              <a:spcAft>
                <a:spcPts val="1200"/>
              </a:spcAft>
              <a:buClr>
                <a:srgbClr val="E03837"/>
              </a:buClr>
            </a:pPr>
            <a:r>
              <a:rPr lang="zh-CN" altLang="en-US" b="1" dirty="0"/>
              <a:t>    发生学校安全事故，出现影响或者可能影响社会稳定、扰乱社会秩序的虚假信息或者不完整信息的，县级以上人民政府及其有关部门和</a:t>
            </a:r>
            <a:r>
              <a:rPr lang="zh-CN" altLang="en-US" b="1" dirty="0">
                <a:solidFill>
                  <a:srgbClr val="FF0000"/>
                </a:solidFill>
              </a:rPr>
              <a:t>学校应当及时采取措施予以澄清</a:t>
            </a:r>
            <a:r>
              <a:rPr lang="zh-CN" altLang="en-US" b="1" dirty="0"/>
              <a:t>。</a:t>
            </a:r>
          </a:p>
          <a:p>
            <a:pPr>
              <a:lnSpc>
                <a:spcPct val="150000"/>
              </a:lnSpc>
              <a:spcAft>
                <a:spcPts val="1200"/>
              </a:spcAft>
              <a:buClr>
                <a:srgbClr val="E03837"/>
              </a:buClr>
            </a:pPr>
            <a:endParaRPr lang="en-US" altLang="zh-CN" b="1" dirty="0" smtClean="0">
              <a:solidFill>
                <a:srgbClr val="FF0000"/>
              </a:solidFill>
            </a:endParaRPr>
          </a:p>
        </p:txBody>
      </p:sp>
      <p:sp>
        <p:nvSpPr>
          <p:cNvPr id="14" name="线形标注 2 13"/>
          <p:cNvSpPr/>
          <p:nvPr/>
        </p:nvSpPr>
        <p:spPr>
          <a:xfrm>
            <a:off x="9389153" y="1599382"/>
            <a:ext cx="2203407" cy="493370"/>
          </a:xfrm>
          <a:prstGeom prst="borderCallout2">
            <a:avLst>
              <a:gd name="adj1" fmla="val 18750"/>
              <a:gd name="adj2" fmla="val -8333"/>
              <a:gd name="adj3" fmla="val 18750"/>
              <a:gd name="adj4" fmla="val -16667"/>
              <a:gd name="adj5" fmla="val 18056"/>
              <a:gd name="adj6" fmla="val -72162"/>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rPr>
              <a:t>有义务协助</a:t>
            </a:r>
            <a:endParaRPr lang="zh-CN" altLang="en-US" b="1" dirty="0">
              <a:solidFill>
                <a:schemeClr val="tx1"/>
              </a:solidFill>
            </a:endParaRPr>
          </a:p>
        </p:txBody>
      </p:sp>
      <p:sp>
        <p:nvSpPr>
          <p:cNvPr id="17" name="线形标注 2 16"/>
          <p:cNvSpPr/>
          <p:nvPr/>
        </p:nvSpPr>
        <p:spPr>
          <a:xfrm>
            <a:off x="9389152" y="2953202"/>
            <a:ext cx="2305008" cy="493370"/>
          </a:xfrm>
          <a:prstGeom prst="borderCallout2">
            <a:avLst>
              <a:gd name="adj1" fmla="val 18750"/>
              <a:gd name="adj2" fmla="val -8333"/>
              <a:gd name="adj3" fmla="val 18750"/>
              <a:gd name="adj4" fmla="val -16667"/>
              <a:gd name="adj5" fmla="val 19601"/>
              <a:gd name="adj6" fmla="val -68526"/>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rPr>
              <a:t>社会协同的具体表现</a:t>
            </a:r>
            <a:endParaRPr lang="zh-CN" altLang="en-US" b="1" dirty="0">
              <a:solidFill>
                <a:schemeClr val="tx1"/>
              </a:solidFill>
            </a:endParaRPr>
          </a:p>
        </p:txBody>
      </p:sp>
      <p:sp>
        <p:nvSpPr>
          <p:cNvPr id="11" name="线形标注 2 10"/>
          <p:cNvSpPr/>
          <p:nvPr/>
        </p:nvSpPr>
        <p:spPr>
          <a:xfrm>
            <a:off x="9389153" y="4269430"/>
            <a:ext cx="2203407" cy="493370"/>
          </a:xfrm>
          <a:prstGeom prst="borderCallout2">
            <a:avLst>
              <a:gd name="adj1" fmla="val 18750"/>
              <a:gd name="adj2" fmla="val -8333"/>
              <a:gd name="adj3" fmla="val 18750"/>
              <a:gd name="adj4" fmla="val -16667"/>
              <a:gd name="adj5" fmla="val 18056"/>
              <a:gd name="adj6" fmla="val -72162"/>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rPr>
              <a:t>对新闻媒体的要求</a:t>
            </a:r>
            <a:endParaRPr lang="zh-CN" altLang="en-US" b="1" dirty="0">
              <a:solidFill>
                <a:schemeClr val="tx1"/>
              </a:solidFill>
            </a:endParaRPr>
          </a:p>
        </p:txBody>
      </p:sp>
      <p:sp>
        <p:nvSpPr>
          <p:cNvPr id="12" name="线形标注 2 11"/>
          <p:cNvSpPr/>
          <p:nvPr/>
        </p:nvSpPr>
        <p:spPr>
          <a:xfrm>
            <a:off x="9389153" y="5483212"/>
            <a:ext cx="2305007" cy="703551"/>
          </a:xfrm>
          <a:prstGeom prst="borderCallout2">
            <a:avLst>
              <a:gd name="adj1" fmla="val 18750"/>
              <a:gd name="adj2" fmla="val -8333"/>
              <a:gd name="adj3" fmla="val 18750"/>
              <a:gd name="adj4" fmla="val -16667"/>
              <a:gd name="adj5" fmla="val 16612"/>
              <a:gd name="adj6" fmla="val -65110"/>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rPr>
              <a:t>对虚假或不完整信息</a:t>
            </a:r>
            <a:endParaRPr lang="zh-CN" altLang="en-US"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C:\Users\hp-np\Pictures\562.jpg562"/>
          <p:cNvPicPr>
            <a:picLocks noChangeAspect="1"/>
          </p:cNvPicPr>
          <p:nvPr/>
        </p:nvPicPr>
        <p:blipFill rotWithShape="1">
          <a:blip r:embed="rId2"/>
          <a:srcRect/>
          <a:stretch>
            <a:fillRect/>
          </a:stretch>
        </p:blipFill>
        <p:spPr>
          <a:xfrm>
            <a:off x="-635" y="0"/>
            <a:ext cx="12207875" cy="6858000"/>
          </a:xfrm>
          <a:prstGeom prst="rect">
            <a:avLst/>
          </a:prstGeom>
        </p:spPr>
      </p:pic>
      <p:sp>
        <p:nvSpPr>
          <p:cNvPr id="2" name="矩形 1"/>
          <p:cNvSpPr/>
          <p:nvPr/>
        </p:nvSpPr>
        <p:spPr>
          <a:xfrm>
            <a:off x="15240" y="0"/>
            <a:ext cx="12192000" cy="6992620"/>
          </a:xfrm>
          <a:prstGeom prst="rect">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5588000" y="1727200"/>
            <a:ext cx="1030605" cy="1030605"/>
          </a:xfrm>
          <a:prstGeom prst="ellipse">
            <a:avLst/>
          </a:prstGeom>
          <a:solidFill>
            <a:srgbClr val="E0383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3903345" y="2757805"/>
            <a:ext cx="4389120" cy="2030095"/>
          </a:xfrm>
          <a:prstGeom prst="rect">
            <a:avLst/>
          </a:prstGeom>
          <a:noFill/>
        </p:spPr>
        <p:txBody>
          <a:bodyPr wrap="square" rtlCol="0">
            <a:spAutoFit/>
          </a:bodyPr>
          <a:lstStyle/>
          <a:p>
            <a:pPr algn="ctr">
              <a:lnSpc>
                <a:spcPct val="150000"/>
              </a:lnSpc>
            </a:pPr>
            <a:r>
              <a:rPr lang="zh-CN" altLang="en-US" sz="3600" b="1" dirty="0" smtClean="0">
                <a:solidFill>
                  <a:srgbClr val="E03837"/>
                </a:solidFill>
                <a:latin typeface="思源黑体 CN Regular" panose="020B0500000000000000" pitchFamily="34" charset="-122"/>
                <a:ea typeface="思源黑体 CN Regular" panose="020B0500000000000000" pitchFamily="34" charset="-122"/>
              </a:rPr>
              <a:t>第二章</a:t>
            </a:r>
            <a:endParaRPr lang="en-US" altLang="zh-CN" sz="3600" b="1" dirty="0">
              <a:solidFill>
                <a:srgbClr val="E03837"/>
              </a:solidFill>
              <a:latin typeface="思源黑体 CN Regular" panose="020B0500000000000000" pitchFamily="34" charset="-122"/>
              <a:ea typeface="思源黑体 CN Regular" panose="020B0500000000000000" pitchFamily="34" charset="-122"/>
            </a:endParaRPr>
          </a:p>
          <a:p>
            <a:pPr algn="ctr">
              <a:lnSpc>
                <a:spcPct val="150000"/>
              </a:lnSpc>
            </a:pPr>
            <a:r>
              <a:rPr lang="zh-CN" altLang="en-US" sz="4800" b="1" dirty="0">
                <a:solidFill>
                  <a:schemeClr val="tx1">
                    <a:lumMod val="75000"/>
                    <a:lumOff val="25000"/>
                  </a:schemeClr>
                </a:solidFill>
                <a:latin typeface="思源黑体 CN Regular" panose="020B0500000000000000" pitchFamily="34" charset="-122"/>
                <a:ea typeface="思源黑体 CN Regular" panose="020B0500000000000000" pitchFamily="34" charset="-122"/>
              </a:rPr>
              <a:t>校园安全管理</a:t>
            </a:r>
          </a:p>
        </p:txBody>
      </p:sp>
      <p:sp>
        <p:nvSpPr>
          <p:cNvPr id="40" name="矩形 39"/>
          <p:cNvSpPr/>
          <p:nvPr/>
        </p:nvSpPr>
        <p:spPr>
          <a:xfrm>
            <a:off x="0" y="291465"/>
            <a:ext cx="12206605" cy="445135"/>
          </a:xfrm>
          <a:prstGeom prst="rect">
            <a:avLst/>
          </a:prstGeom>
          <a:solidFill>
            <a:srgbClr val="E03837"/>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99"/>
          <p:cNvSpPr>
            <a:spLocks noEditPoints="1"/>
          </p:cNvSpPr>
          <p:nvPr/>
        </p:nvSpPr>
        <p:spPr bwMode="auto">
          <a:xfrm>
            <a:off x="5823942" y="2052184"/>
            <a:ext cx="558625" cy="379458"/>
          </a:xfrm>
          <a:custGeom>
            <a:avLst/>
            <a:gdLst>
              <a:gd name="T0" fmla="*/ 225 w 302"/>
              <a:gd name="T1" fmla="*/ 0 h 205"/>
              <a:gd name="T2" fmla="*/ 81 w 302"/>
              <a:gd name="T3" fmla="*/ 0 h 205"/>
              <a:gd name="T4" fmla="*/ 0 w 302"/>
              <a:gd name="T5" fmla="*/ 25 h 205"/>
              <a:gd name="T6" fmla="*/ 12 w 302"/>
              <a:gd name="T7" fmla="*/ 205 h 205"/>
              <a:gd name="T8" fmla="*/ 291 w 302"/>
              <a:gd name="T9" fmla="*/ 205 h 205"/>
              <a:gd name="T10" fmla="*/ 302 w 302"/>
              <a:gd name="T11" fmla="*/ 25 h 205"/>
              <a:gd name="T12" fmla="*/ 146 w 302"/>
              <a:gd name="T13" fmla="*/ 188 h 205"/>
              <a:gd name="T14" fmla="*/ 20 w 302"/>
              <a:gd name="T15" fmla="*/ 182 h 205"/>
              <a:gd name="T16" fmla="*/ 81 w 302"/>
              <a:gd name="T17" fmla="*/ 10 h 205"/>
              <a:gd name="T18" fmla="*/ 146 w 302"/>
              <a:gd name="T19" fmla="*/ 188 h 205"/>
              <a:gd name="T20" fmla="*/ 221 w 302"/>
              <a:gd name="T21" fmla="*/ 171 h 205"/>
              <a:gd name="T22" fmla="*/ 155 w 302"/>
              <a:gd name="T23" fmla="*/ 29 h 205"/>
              <a:gd name="T24" fmla="*/ 282 w 302"/>
              <a:gd name="T25" fmla="*/ 22 h 205"/>
              <a:gd name="T26" fmla="*/ 39 w 302"/>
              <a:gd name="T27" fmla="*/ 41 h 205"/>
              <a:gd name="T28" fmla="*/ 128 w 302"/>
              <a:gd name="T29" fmla="*/ 43 h 205"/>
              <a:gd name="T30" fmla="*/ 127 w 302"/>
              <a:gd name="T31" fmla="*/ 49 h 205"/>
              <a:gd name="T32" fmla="*/ 44 w 302"/>
              <a:gd name="T33" fmla="*/ 43 h 205"/>
              <a:gd name="T34" fmla="*/ 39 w 302"/>
              <a:gd name="T35" fmla="*/ 67 h 205"/>
              <a:gd name="T36" fmla="*/ 128 w 302"/>
              <a:gd name="T37" fmla="*/ 68 h 205"/>
              <a:gd name="T38" fmla="*/ 127 w 302"/>
              <a:gd name="T39" fmla="*/ 74 h 205"/>
              <a:gd name="T40" fmla="*/ 43 w 302"/>
              <a:gd name="T41" fmla="*/ 69 h 205"/>
              <a:gd name="T42" fmla="*/ 39 w 302"/>
              <a:gd name="T43" fmla="*/ 93 h 205"/>
              <a:gd name="T44" fmla="*/ 129 w 302"/>
              <a:gd name="T45" fmla="*/ 94 h 205"/>
              <a:gd name="T46" fmla="*/ 127 w 302"/>
              <a:gd name="T47" fmla="*/ 100 h 205"/>
              <a:gd name="T48" fmla="*/ 43 w 302"/>
              <a:gd name="T49" fmla="*/ 95 h 205"/>
              <a:gd name="T50" fmla="*/ 130 w 302"/>
              <a:gd name="T51" fmla="*/ 125 h 205"/>
              <a:gd name="T52" fmla="*/ 126 w 302"/>
              <a:gd name="T53" fmla="*/ 126 h 205"/>
              <a:gd name="T54" fmla="*/ 39 w 302"/>
              <a:gd name="T55" fmla="*/ 119 h 205"/>
              <a:gd name="T56" fmla="*/ 129 w 302"/>
              <a:gd name="T57" fmla="*/ 120 h 205"/>
              <a:gd name="T58" fmla="*/ 130 w 302"/>
              <a:gd name="T59" fmla="*/ 151 h 205"/>
              <a:gd name="T60" fmla="*/ 126 w 302"/>
              <a:gd name="T61" fmla="*/ 152 h 205"/>
              <a:gd name="T62" fmla="*/ 39 w 302"/>
              <a:gd name="T63" fmla="*/ 146 h 205"/>
              <a:gd name="T64" fmla="*/ 129 w 302"/>
              <a:gd name="T65" fmla="*/ 146 h 205"/>
              <a:gd name="T66" fmla="*/ 260 w 302"/>
              <a:gd name="T67" fmla="*/ 37 h 205"/>
              <a:gd name="T68" fmla="*/ 259 w 302"/>
              <a:gd name="T69" fmla="*/ 43 h 205"/>
              <a:gd name="T70" fmla="*/ 174 w 302"/>
              <a:gd name="T71" fmla="*/ 49 h 205"/>
              <a:gd name="T72" fmla="*/ 173 w 302"/>
              <a:gd name="T73" fmla="*/ 43 h 205"/>
              <a:gd name="T74" fmla="*/ 263 w 302"/>
              <a:gd name="T75" fmla="*/ 67 h 205"/>
              <a:gd name="T76" fmla="*/ 176 w 302"/>
              <a:gd name="T77" fmla="*/ 74 h 205"/>
              <a:gd name="T78" fmla="*/ 172 w 302"/>
              <a:gd name="T79" fmla="*/ 73 h 205"/>
              <a:gd name="T80" fmla="*/ 261 w 302"/>
              <a:gd name="T81" fmla="*/ 63 h 205"/>
              <a:gd name="T82" fmla="*/ 263 w 302"/>
              <a:gd name="T83" fmla="*/ 93 h 205"/>
              <a:gd name="T84" fmla="*/ 176 w 302"/>
              <a:gd name="T85" fmla="*/ 100 h 205"/>
              <a:gd name="T86" fmla="*/ 172 w 302"/>
              <a:gd name="T87" fmla="*/ 99 h 205"/>
              <a:gd name="T88" fmla="*/ 261 w 302"/>
              <a:gd name="T89" fmla="*/ 89 h 205"/>
              <a:gd name="T90" fmla="*/ 263 w 302"/>
              <a:gd name="T91" fmla="*/ 118 h 205"/>
              <a:gd name="T92" fmla="*/ 176 w 302"/>
              <a:gd name="T93" fmla="*/ 126 h 205"/>
              <a:gd name="T94" fmla="*/ 172 w 302"/>
              <a:gd name="T95" fmla="*/ 125 h 205"/>
              <a:gd name="T96" fmla="*/ 261 w 302"/>
              <a:gd name="T97" fmla="*/ 114 h 205"/>
              <a:gd name="T98" fmla="*/ 263 w 302"/>
              <a:gd name="T99" fmla="*/ 145 h 205"/>
              <a:gd name="T100" fmla="*/ 176 w 302"/>
              <a:gd name="T101" fmla="*/ 152 h 205"/>
              <a:gd name="T102" fmla="*/ 172 w 302"/>
              <a:gd name="T103" fmla="*/ 151 h 205"/>
              <a:gd name="T104" fmla="*/ 261 w 302"/>
              <a:gd name="T105" fmla="*/ 14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2" h="205">
                <a:moveTo>
                  <a:pt x="300" y="21"/>
                </a:moveTo>
                <a:cubicBezTo>
                  <a:pt x="284" y="8"/>
                  <a:pt x="256" y="0"/>
                  <a:pt x="225" y="0"/>
                </a:cubicBezTo>
                <a:cubicBezTo>
                  <a:pt x="195" y="0"/>
                  <a:pt x="168" y="7"/>
                  <a:pt x="151" y="19"/>
                </a:cubicBezTo>
                <a:cubicBezTo>
                  <a:pt x="138" y="7"/>
                  <a:pt x="112" y="0"/>
                  <a:pt x="81" y="0"/>
                </a:cubicBezTo>
                <a:cubicBezTo>
                  <a:pt x="48" y="0"/>
                  <a:pt x="18" y="8"/>
                  <a:pt x="2" y="21"/>
                </a:cubicBezTo>
                <a:cubicBezTo>
                  <a:pt x="1" y="22"/>
                  <a:pt x="0" y="23"/>
                  <a:pt x="0" y="25"/>
                </a:cubicBezTo>
                <a:cubicBezTo>
                  <a:pt x="0" y="197"/>
                  <a:pt x="0" y="197"/>
                  <a:pt x="0" y="197"/>
                </a:cubicBezTo>
                <a:cubicBezTo>
                  <a:pt x="0" y="200"/>
                  <a:pt x="5" y="205"/>
                  <a:pt x="12" y="205"/>
                </a:cubicBezTo>
                <a:cubicBezTo>
                  <a:pt x="150" y="205"/>
                  <a:pt x="150" y="205"/>
                  <a:pt x="150" y="205"/>
                </a:cubicBezTo>
                <a:cubicBezTo>
                  <a:pt x="151" y="205"/>
                  <a:pt x="291" y="205"/>
                  <a:pt x="291" y="205"/>
                </a:cubicBezTo>
                <a:cubicBezTo>
                  <a:pt x="295" y="205"/>
                  <a:pt x="302" y="202"/>
                  <a:pt x="302" y="197"/>
                </a:cubicBezTo>
                <a:cubicBezTo>
                  <a:pt x="302" y="25"/>
                  <a:pt x="302" y="25"/>
                  <a:pt x="302" y="25"/>
                </a:cubicBezTo>
                <a:cubicBezTo>
                  <a:pt x="302" y="23"/>
                  <a:pt x="301" y="22"/>
                  <a:pt x="300" y="21"/>
                </a:cubicBezTo>
                <a:close/>
                <a:moveTo>
                  <a:pt x="146" y="188"/>
                </a:moveTo>
                <a:cubicBezTo>
                  <a:pt x="132" y="176"/>
                  <a:pt x="109" y="169"/>
                  <a:pt x="80" y="169"/>
                </a:cubicBezTo>
                <a:cubicBezTo>
                  <a:pt x="58" y="169"/>
                  <a:pt x="36" y="174"/>
                  <a:pt x="20" y="182"/>
                </a:cubicBezTo>
                <a:cubicBezTo>
                  <a:pt x="20" y="22"/>
                  <a:pt x="20" y="22"/>
                  <a:pt x="20" y="22"/>
                </a:cubicBezTo>
                <a:cubicBezTo>
                  <a:pt x="20" y="22"/>
                  <a:pt x="41" y="10"/>
                  <a:pt x="81" y="10"/>
                </a:cubicBezTo>
                <a:cubicBezTo>
                  <a:pt x="128" y="10"/>
                  <a:pt x="146" y="27"/>
                  <a:pt x="146" y="29"/>
                </a:cubicBezTo>
                <a:cubicBezTo>
                  <a:pt x="146" y="32"/>
                  <a:pt x="146" y="188"/>
                  <a:pt x="146" y="188"/>
                </a:cubicBezTo>
                <a:close/>
                <a:moveTo>
                  <a:pt x="282" y="182"/>
                </a:moveTo>
                <a:cubicBezTo>
                  <a:pt x="265" y="175"/>
                  <a:pt x="242" y="171"/>
                  <a:pt x="221" y="171"/>
                </a:cubicBezTo>
                <a:cubicBezTo>
                  <a:pt x="192" y="171"/>
                  <a:pt x="168" y="177"/>
                  <a:pt x="155" y="188"/>
                </a:cubicBezTo>
                <a:cubicBezTo>
                  <a:pt x="155" y="29"/>
                  <a:pt x="155" y="29"/>
                  <a:pt x="155" y="29"/>
                </a:cubicBezTo>
                <a:cubicBezTo>
                  <a:pt x="155" y="29"/>
                  <a:pt x="176" y="10"/>
                  <a:pt x="225" y="10"/>
                </a:cubicBezTo>
                <a:cubicBezTo>
                  <a:pt x="262" y="10"/>
                  <a:pt x="282" y="22"/>
                  <a:pt x="282" y="22"/>
                </a:cubicBezTo>
                <a:lnTo>
                  <a:pt x="282" y="182"/>
                </a:lnTo>
                <a:close/>
                <a:moveTo>
                  <a:pt x="39" y="41"/>
                </a:moveTo>
                <a:cubicBezTo>
                  <a:pt x="39" y="39"/>
                  <a:pt x="40" y="37"/>
                  <a:pt x="42" y="37"/>
                </a:cubicBezTo>
                <a:cubicBezTo>
                  <a:pt x="74" y="28"/>
                  <a:pt x="109" y="30"/>
                  <a:pt x="128" y="43"/>
                </a:cubicBezTo>
                <a:cubicBezTo>
                  <a:pt x="130" y="44"/>
                  <a:pt x="130" y="46"/>
                  <a:pt x="129" y="47"/>
                </a:cubicBezTo>
                <a:cubicBezTo>
                  <a:pt x="129" y="48"/>
                  <a:pt x="128" y="49"/>
                  <a:pt x="127" y="49"/>
                </a:cubicBezTo>
                <a:cubicBezTo>
                  <a:pt x="126" y="49"/>
                  <a:pt x="125" y="49"/>
                  <a:pt x="125" y="48"/>
                </a:cubicBezTo>
                <a:cubicBezTo>
                  <a:pt x="110" y="39"/>
                  <a:pt x="79" y="33"/>
                  <a:pt x="44" y="43"/>
                </a:cubicBezTo>
                <a:cubicBezTo>
                  <a:pt x="42" y="43"/>
                  <a:pt x="40" y="42"/>
                  <a:pt x="39" y="41"/>
                </a:cubicBezTo>
                <a:close/>
                <a:moveTo>
                  <a:pt x="39" y="67"/>
                </a:moveTo>
                <a:cubicBezTo>
                  <a:pt x="39" y="65"/>
                  <a:pt x="40" y="63"/>
                  <a:pt x="42" y="63"/>
                </a:cubicBezTo>
                <a:cubicBezTo>
                  <a:pt x="74" y="54"/>
                  <a:pt x="110" y="56"/>
                  <a:pt x="128" y="68"/>
                </a:cubicBezTo>
                <a:cubicBezTo>
                  <a:pt x="130" y="69"/>
                  <a:pt x="130" y="71"/>
                  <a:pt x="129" y="73"/>
                </a:cubicBezTo>
                <a:cubicBezTo>
                  <a:pt x="129" y="74"/>
                  <a:pt x="128" y="74"/>
                  <a:pt x="127" y="74"/>
                </a:cubicBezTo>
                <a:cubicBezTo>
                  <a:pt x="126" y="74"/>
                  <a:pt x="125" y="74"/>
                  <a:pt x="125" y="74"/>
                </a:cubicBezTo>
                <a:cubicBezTo>
                  <a:pt x="111" y="65"/>
                  <a:pt x="79" y="59"/>
                  <a:pt x="43" y="69"/>
                </a:cubicBezTo>
                <a:cubicBezTo>
                  <a:pt x="42" y="70"/>
                  <a:pt x="40" y="69"/>
                  <a:pt x="39" y="67"/>
                </a:cubicBezTo>
                <a:close/>
                <a:moveTo>
                  <a:pt x="39" y="93"/>
                </a:moveTo>
                <a:cubicBezTo>
                  <a:pt x="39" y="91"/>
                  <a:pt x="40" y="89"/>
                  <a:pt x="42" y="88"/>
                </a:cubicBezTo>
                <a:cubicBezTo>
                  <a:pt x="74" y="79"/>
                  <a:pt x="110" y="82"/>
                  <a:pt x="129" y="94"/>
                </a:cubicBezTo>
                <a:cubicBezTo>
                  <a:pt x="130" y="95"/>
                  <a:pt x="131" y="97"/>
                  <a:pt x="130" y="99"/>
                </a:cubicBezTo>
                <a:cubicBezTo>
                  <a:pt x="129" y="100"/>
                  <a:pt x="128" y="100"/>
                  <a:pt x="127" y="100"/>
                </a:cubicBezTo>
                <a:cubicBezTo>
                  <a:pt x="126" y="100"/>
                  <a:pt x="126" y="100"/>
                  <a:pt x="125" y="100"/>
                </a:cubicBezTo>
                <a:cubicBezTo>
                  <a:pt x="111" y="90"/>
                  <a:pt x="79" y="85"/>
                  <a:pt x="43" y="95"/>
                </a:cubicBezTo>
                <a:cubicBezTo>
                  <a:pt x="42" y="95"/>
                  <a:pt x="40" y="94"/>
                  <a:pt x="39" y="93"/>
                </a:cubicBezTo>
                <a:close/>
                <a:moveTo>
                  <a:pt x="130" y="125"/>
                </a:moveTo>
                <a:cubicBezTo>
                  <a:pt x="130" y="126"/>
                  <a:pt x="129" y="126"/>
                  <a:pt x="128" y="126"/>
                </a:cubicBezTo>
                <a:cubicBezTo>
                  <a:pt x="127" y="126"/>
                  <a:pt x="126" y="126"/>
                  <a:pt x="126" y="126"/>
                </a:cubicBezTo>
                <a:cubicBezTo>
                  <a:pt x="108" y="114"/>
                  <a:pt x="76" y="112"/>
                  <a:pt x="43" y="121"/>
                </a:cubicBezTo>
                <a:cubicBezTo>
                  <a:pt x="42" y="122"/>
                  <a:pt x="40" y="121"/>
                  <a:pt x="39" y="119"/>
                </a:cubicBezTo>
                <a:cubicBezTo>
                  <a:pt x="39" y="117"/>
                  <a:pt x="40" y="115"/>
                  <a:pt x="42" y="115"/>
                </a:cubicBezTo>
                <a:cubicBezTo>
                  <a:pt x="77" y="105"/>
                  <a:pt x="109" y="107"/>
                  <a:pt x="129" y="120"/>
                </a:cubicBezTo>
                <a:cubicBezTo>
                  <a:pt x="131" y="121"/>
                  <a:pt x="131" y="123"/>
                  <a:pt x="130" y="125"/>
                </a:cubicBezTo>
                <a:close/>
                <a:moveTo>
                  <a:pt x="130" y="151"/>
                </a:moveTo>
                <a:cubicBezTo>
                  <a:pt x="130" y="152"/>
                  <a:pt x="129" y="152"/>
                  <a:pt x="128" y="152"/>
                </a:cubicBezTo>
                <a:cubicBezTo>
                  <a:pt x="127" y="152"/>
                  <a:pt x="126" y="152"/>
                  <a:pt x="126" y="152"/>
                </a:cubicBezTo>
                <a:cubicBezTo>
                  <a:pt x="109" y="141"/>
                  <a:pt x="71" y="137"/>
                  <a:pt x="44" y="148"/>
                </a:cubicBezTo>
                <a:cubicBezTo>
                  <a:pt x="42" y="148"/>
                  <a:pt x="40" y="148"/>
                  <a:pt x="39" y="146"/>
                </a:cubicBezTo>
                <a:cubicBezTo>
                  <a:pt x="39" y="144"/>
                  <a:pt x="40" y="142"/>
                  <a:pt x="41" y="142"/>
                </a:cubicBezTo>
                <a:cubicBezTo>
                  <a:pt x="71" y="130"/>
                  <a:pt x="111" y="134"/>
                  <a:pt x="129" y="146"/>
                </a:cubicBezTo>
                <a:cubicBezTo>
                  <a:pt x="131" y="147"/>
                  <a:pt x="131" y="149"/>
                  <a:pt x="130" y="151"/>
                </a:cubicBezTo>
                <a:close/>
                <a:moveTo>
                  <a:pt x="260" y="37"/>
                </a:moveTo>
                <a:cubicBezTo>
                  <a:pt x="262" y="37"/>
                  <a:pt x="263" y="39"/>
                  <a:pt x="263" y="41"/>
                </a:cubicBezTo>
                <a:cubicBezTo>
                  <a:pt x="262" y="42"/>
                  <a:pt x="260" y="43"/>
                  <a:pt x="259" y="43"/>
                </a:cubicBezTo>
                <a:cubicBezTo>
                  <a:pt x="225" y="33"/>
                  <a:pt x="191" y="38"/>
                  <a:pt x="176" y="48"/>
                </a:cubicBezTo>
                <a:cubicBezTo>
                  <a:pt x="176" y="49"/>
                  <a:pt x="175" y="49"/>
                  <a:pt x="174" y="49"/>
                </a:cubicBezTo>
                <a:cubicBezTo>
                  <a:pt x="173" y="49"/>
                  <a:pt x="172" y="48"/>
                  <a:pt x="172" y="47"/>
                </a:cubicBezTo>
                <a:cubicBezTo>
                  <a:pt x="171" y="46"/>
                  <a:pt x="171" y="44"/>
                  <a:pt x="173" y="43"/>
                </a:cubicBezTo>
                <a:cubicBezTo>
                  <a:pt x="192" y="30"/>
                  <a:pt x="228" y="27"/>
                  <a:pt x="260" y="37"/>
                </a:cubicBezTo>
                <a:close/>
                <a:moveTo>
                  <a:pt x="263" y="67"/>
                </a:moveTo>
                <a:cubicBezTo>
                  <a:pt x="262" y="69"/>
                  <a:pt x="261" y="70"/>
                  <a:pt x="259" y="69"/>
                </a:cubicBezTo>
                <a:cubicBezTo>
                  <a:pt x="225" y="60"/>
                  <a:pt x="191" y="64"/>
                  <a:pt x="176" y="74"/>
                </a:cubicBezTo>
                <a:cubicBezTo>
                  <a:pt x="176" y="75"/>
                  <a:pt x="175" y="75"/>
                  <a:pt x="175" y="75"/>
                </a:cubicBezTo>
                <a:cubicBezTo>
                  <a:pt x="173" y="75"/>
                  <a:pt x="172" y="74"/>
                  <a:pt x="172" y="73"/>
                </a:cubicBezTo>
                <a:cubicBezTo>
                  <a:pt x="171" y="72"/>
                  <a:pt x="171" y="70"/>
                  <a:pt x="173" y="69"/>
                </a:cubicBezTo>
                <a:cubicBezTo>
                  <a:pt x="192" y="56"/>
                  <a:pt x="228" y="54"/>
                  <a:pt x="261" y="63"/>
                </a:cubicBezTo>
                <a:cubicBezTo>
                  <a:pt x="262" y="63"/>
                  <a:pt x="263" y="65"/>
                  <a:pt x="263" y="67"/>
                </a:cubicBezTo>
                <a:close/>
                <a:moveTo>
                  <a:pt x="263" y="93"/>
                </a:moveTo>
                <a:cubicBezTo>
                  <a:pt x="262" y="95"/>
                  <a:pt x="261" y="96"/>
                  <a:pt x="259" y="95"/>
                </a:cubicBezTo>
                <a:cubicBezTo>
                  <a:pt x="225" y="86"/>
                  <a:pt x="192" y="91"/>
                  <a:pt x="176" y="100"/>
                </a:cubicBezTo>
                <a:cubicBezTo>
                  <a:pt x="176" y="101"/>
                  <a:pt x="175" y="101"/>
                  <a:pt x="175" y="101"/>
                </a:cubicBezTo>
                <a:cubicBezTo>
                  <a:pt x="173" y="101"/>
                  <a:pt x="172" y="100"/>
                  <a:pt x="172" y="99"/>
                </a:cubicBezTo>
                <a:cubicBezTo>
                  <a:pt x="171" y="98"/>
                  <a:pt x="171" y="96"/>
                  <a:pt x="173" y="95"/>
                </a:cubicBezTo>
                <a:cubicBezTo>
                  <a:pt x="192" y="82"/>
                  <a:pt x="228" y="80"/>
                  <a:pt x="261" y="89"/>
                </a:cubicBezTo>
                <a:cubicBezTo>
                  <a:pt x="262" y="89"/>
                  <a:pt x="263" y="91"/>
                  <a:pt x="263" y="93"/>
                </a:cubicBezTo>
                <a:close/>
                <a:moveTo>
                  <a:pt x="263" y="118"/>
                </a:moveTo>
                <a:cubicBezTo>
                  <a:pt x="262" y="120"/>
                  <a:pt x="261" y="121"/>
                  <a:pt x="259" y="121"/>
                </a:cubicBezTo>
                <a:cubicBezTo>
                  <a:pt x="228" y="112"/>
                  <a:pt x="191" y="116"/>
                  <a:pt x="176" y="126"/>
                </a:cubicBezTo>
                <a:cubicBezTo>
                  <a:pt x="176" y="126"/>
                  <a:pt x="175" y="127"/>
                  <a:pt x="175" y="127"/>
                </a:cubicBezTo>
                <a:cubicBezTo>
                  <a:pt x="173" y="127"/>
                  <a:pt x="172" y="126"/>
                  <a:pt x="172" y="125"/>
                </a:cubicBezTo>
                <a:cubicBezTo>
                  <a:pt x="171" y="123"/>
                  <a:pt x="171" y="121"/>
                  <a:pt x="173" y="120"/>
                </a:cubicBezTo>
                <a:cubicBezTo>
                  <a:pt x="189" y="110"/>
                  <a:pt x="227" y="105"/>
                  <a:pt x="261" y="114"/>
                </a:cubicBezTo>
                <a:cubicBezTo>
                  <a:pt x="262" y="115"/>
                  <a:pt x="263" y="117"/>
                  <a:pt x="263" y="118"/>
                </a:cubicBezTo>
                <a:close/>
                <a:moveTo>
                  <a:pt x="263" y="145"/>
                </a:moveTo>
                <a:cubicBezTo>
                  <a:pt x="262" y="146"/>
                  <a:pt x="261" y="147"/>
                  <a:pt x="259" y="147"/>
                </a:cubicBezTo>
                <a:cubicBezTo>
                  <a:pt x="225" y="137"/>
                  <a:pt x="192" y="142"/>
                  <a:pt x="176" y="152"/>
                </a:cubicBezTo>
                <a:cubicBezTo>
                  <a:pt x="176" y="152"/>
                  <a:pt x="175" y="153"/>
                  <a:pt x="175" y="153"/>
                </a:cubicBezTo>
                <a:cubicBezTo>
                  <a:pt x="174" y="153"/>
                  <a:pt x="172" y="152"/>
                  <a:pt x="172" y="151"/>
                </a:cubicBezTo>
                <a:cubicBezTo>
                  <a:pt x="171" y="150"/>
                  <a:pt x="171" y="147"/>
                  <a:pt x="173" y="146"/>
                </a:cubicBezTo>
                <a:cubicBezTo>
                  <a:pt x="192" y="134"/>
                  <a:pt x="228" y="131"/>
                  <a:pt x="261" y="140"/>
                </a:cubicBezTo>
                <a:cubicBezTo>
                  <a:pt x="262" y="141"/>
                  <a:pt x="263" y="143"/>
                  <a:pt x="263" y="1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lnSpc>
            <a:spcPct val="150000"/>
          </a:lnSpc>
          <a:defRPr sz="2400" dirty="0" smtClean="0">
            <a:latin typeface="华文中宋" panose="02010600040101010101" charset="-122"/>
            <a:ea typeface="华文中宋" panose="02010600040101010101" charset="-122"/>
            <a:cs typeface="华文中宋" panose="02010600040101010101"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3918</Words>
  <Application>Microsoft Office PowerPoint</Application>
  <PresentationFormat>自定义</PresentationFormat>
  <Paragraphs>279</Paragraphs>
  <Slides>45</Slides>
  <Notes>0</Notes>
  <HiddenSlides>0</HiddenSlides>
  <MMClips>0</MMClips>
  <ScaleCrop>false</ScaleCrop>
  <HeadingPairs>
    <vt:vector size="4" baseType="variant">
      <vt:variant>
        <vt:lpstr>主题</vt:lpstr>
      </vt:variant>
      <vt:variant>
        <vt:i4>1</vt:i4>
      </vt:variant>
      <vt:variant>
        <vt:lpstr>幻灯片标题</vt:lpstr>
      </vt:variant>
      <vt:variant>
        <vt:i4>45</vt:i4>
      </vt:variant>
    </vt:vector>
  </HeadingPairs>
  <TitlesOfParts>
    <vt:vector size="46"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郭妮皎</cp:lastModifiedBy>
  <cp:revision>256</cp:revision>
  <dcterms:created xsi:type="dcterms:W3CDTF">2020-01-09T13:55:00Z</dcterms:created>
  <dcterms:modified xsi:type="dcterms:W3CDTF">2020-06-04T05:10:54Z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2052-11.1.0.9662</vt:lpwstr>
  </property>
</Properties>
</file>